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80" r:id="rId2"/>
    <p:sldId id="281" r:id="rId3"/>
    <p:sldId id="265" r:id="rId4"/>
    <p:sldId id="266" r:id="rId5"/>
    <p:sldId id="267" r:id="rId6"/>
    <p:sldId id="268" r:id="rId7"/>
    <p:sldId id="269" r:id="rId8"/>
    <p:sldId id="270" r:id="rId9"/>
    <p:sldId id="271" r:id="rId10"/>
    <p:sldId id="272" r:id="rId11"/>
    <p:sldId id="273" r:id="rId12"/>
    <p:sldId id="274" r:id="rId13"/>
    <p:sldId id="27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55" autoAdjust="0"/>
    <p:restoredTop sz="94660"/>
  </p:normalViewPr>
  <p:slideViewPr>
    <p:cSldViewPr snapToGrid="0">
      <p:cViewPr varScale="1">
        <p:scale>
          <a:sx n="74" d="100"/>
          <a:sy n="74" d="100"/>
        </p:scale>
        <p:origin x="10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F007A-36E1-4343-8CE5-3E982E9DFC48}" type="datetimeFigureOut">
              <a:rPr lang="en-US" smtClean="0"/>
              <a:t>2/25/2022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D10437-FEDF-4B5B-B9DB-5D0B6F34FDBF}" type="slidenum">
              <a:rPr lang="en-US" smtClean="0"/>
              <a:t>‹#›</a:t>
            </a:fld>
            <a:endParaRPr lang="en-US"/>
          </a:p>
        </p:txBody>
      </p:sp>
    </p:spTree>
    <p:extLst>
      <p:ext uri="{BB962C8B-B14F-4D97-AF65-F5344CB8AC3E}">
        <p14:creationId xmlns:p14="http://schemas.microsoft.com/office/powerpoint/2010/main" val="3214806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4" name="Picture 7" descr="Celestia-R1---OverlayTitleH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 y="13"/>
            <a:ext cx="12189884" cy="685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3962407" y="1964267"/>
            <a:ext cx="7197727" cy="2421464"/>
          </a:xfrm>
        </p:spPr>
        <p:txBody>
          <a:bodyPr anchor="b"/>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407" y="4385746"/>
            <a:ext cx="7197727"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5" name="Date Placeholder 3"/>
          <p:cNvSpPr>
            <a:spLocks noGrp="1"/>
          </p:cNvSpPr>
          <p:nvPr>
            <p:ph type="dt" sz="half" idx="10"/>
          </p:nvPr>
        </p:nvSpPr>
        <p:spPr>
          <a:xfrm>
            <a:off x="8932333" y="5870588"/>
            <a:ext cx="1600200" cy="377825"/>
          </a:xfrm>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C9B2012C-04FF-E24E-ABFD-F9298DD3D86D}" type="datetimeFigureOut">
              <a:rPr lang="en-US"/>
              <a:pPr>
                <a:defRPr/>
              </a:pPr>
              <a:t>2/25/2022</a:t>
            </a:fld>
            <a:endParaRPr lang="en-US"/>
          </a:p>
        </p:txBody>
      </p:sp>
      <p:sp>
        <p:nvSpPr>
          <p:cNvPr id="6" name="Footer Placeholder 4"/>
          <p:cNvSpPr>
            <a:spLocks noGrp="1"/>
          </p:cNvSpPr>
          <p:nvPr>
            <p:ph type="ftr" sz="quarter" idx="11"/>
          </p:nvPr>
        </p:nvSpPr>
        <p:spPr>
          <a:xfrm>
            <a:off x="3962400" y="5870588"/>
            <a:ext cx="4893733" cy="377825"/>
          </a:xfrm>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a:xfrm>
            <a:off x="10608733" y="5870588"/>
            <a:ext cx="552451" cy="377825"/>
          </a:xfrm>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F4C0D6A6-C29A-5D4C-90E0-1157A2FD56AA}" type="slidenum">
              <a:rPr lang="en-US"/>
              <a:pPr>
                <a:defRPr/>
              </a:pPr>
              <a:t>‹#›</a:t>
            </a:fld>
            <a:endParaRPr lang="en-US"/>
          </a:p>
        </p:txBody>
      </p:sp>
    </p:spTree>
    <p:extLst>
      <p:ext uri="{BB962C8B-B14F-4D97-AF65-F5344CB8AC3E}">
        <p14:creationId xmlns:p14="http://schemas.microsoft.com/office/powerpoint/2010/main" val="68012547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5"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 y="13"/>
            <a:ext cx="12189884" cy="685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85801" y="4732865"/>
            <a:ext cx="10131427" cy="566738"/>
          </a:xfrm>
        </p:spPr>
        <p:txBody>
          <a:bodyPr anchor="b"/>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1"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85801"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4"/>
          <p:cNvSpPr>
            <a:spLocks noGrp="1"/>
          </p:cNvSpPr>
          <p:nvPr>
            <p:ph type="dt" sz="half" idx="10"/>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D74F096F-4524-2D4C-A429-E4BD0AE2EBC0}" type="datetimeFigureOut">
              <a:rPr lang="en-US"/>
              <a:pPr>
                <a:defRPr/>
              </a:pPr>
              <a:t>2/25/2022</a:t>
            </a:fld>
            <a:endParaRPr lang="en-US"/>
          </a:p>
        </p:txBody>
      </p:sp>
      <p:sp>
        <p:nvSpPr>
          <p:cNvPr id="7" name="Footer Placeholder 5"/>
          <p:cNvSpPr>
            <a:spLocks noGrp="1"/>
          </p:cNvSpPr>
          <p:nvPr>
            <p:ph type="ftr" sz="quarter" idx="11"/>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endParaRPr lang="en-US"/>
          </a:p>
        </p:txBody>
      </p:sp>
      <p:sp>
        <p:nvSpPr>
          <p:cNvPr id="8" name="Slide Number Placeholder 6"/>
          <p:cNvSpPr>
            <a:spLocks noGrp="1"/>
          </p:cNvSpPr>
          <p:nvPr>
            <p:ph type="sldNum" sz="quarter" idx="12"/>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48E38C2E-A772-A644-9EF4-18CFC636BDE9}" type="slidenum">
              <a:rPr lang="en-US"/>
              <a:pPr>
                <a:defRPr/>
              </a:pPr>
              <a:t>‹#›</a:t>
            </a:fld>
            <a:endParaRPr lang="en-US"/>
          </a:p>
        </p:txBody>
      </p:sp>
    </p:spTree>
    <p:extLst>
      <p:ext uri="{BB962C8B-B14F-4D97-AF65-F5344CB8AC3E}">
        <p14:creationId xmlns:p14="http://schemas.microsoft.com/office/powerpoint/2010/main" val="1735731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4"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 y="13"/>
            <a:ext cx="12189884" cy="685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85801" y="609615"/>
            <a:ext cx="10131427" cy="3124199"/>
          </a:xfrm>
        </p:spPr>
        <p:txBody>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3" y="4343400"/>
            <a:ext cx="10131428" cy="1447800"/>
          </a:xfrm>
        </p:spPr>
        <p:txBody>
          <a:bodyP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0"/>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C69EFA25-4027-D54E-A0CC-BA316B82B40C}" type="datetimeFigureOut">
              <a:rPr lang="en-US"/>
              <a:pPr>
                <a:defRPr/>
              </a:pPr>
              <a:t>2/25/2022</a:t>
            </a:fld>
            <a:endParaRPr lang="en-US"/>
          </a:p>
        </p:txBody>
      </p:sp>
      <p:sp>
        <p:nvSpPr>
          <p:cNvPr id="6" name="Footer Placeholder 4"/>
          <p:cNvSpPr>
            <a:spLocks noGrp="1"/>
          </p:cNvSpPr>
          <p:nvPr>
            <p:ph type="ftr" sz="quarter" idx="11"/>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38743632-42C8-D943-8F5F-F13684F24B25}" type="slidenum">
              <a:rPr lang="en-US"/>
              <a:pPr>
                <a:defRPr/>
              </a:pPr>
              <a:t>‹#›</a:t>
            </a:fld>
            <a:endParaRPr lang="en-US"/>
          </a:p>
        </p:txBody>
      </p:sp>
    </p:spTree>
    <p:extLst>
      <p:ext uri="{BB962C8B-B14F-4D97-AF65-F5344CB8AC3E}">
        <p14:creationId xmlns:p14="http://schemas.microsoft.com/office/powerpoint/2010/main" val="3962341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5"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 y="13"/>
            <a:ext cx="12189884" cy="685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10238317" y="2743200"/>
            <a:ext cx="609600" cy="584200"/>
          </a:xfrm>
          <a:prstGeom prst="rect">
            <a:avLst/>
          </a:prstGeom>
        </p:spPr>
        <p:txBody>
          <a:bodyPr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defRPr/>
            </a:pPr>
            <a:r>
              <a:rPr lang="en-US" sz="8000" dirty="0">
                <a:solidFill>
                  <a:prstClr val="white"/>
                </a:solidFill>
                <a:effectLst/>
                <a:ea typeface="ＭＳ Ｐゴシック" charset="0"/>
              </a:rPr>
              <a:t>”</a:t>
            </a:r>
          </a:p>
        </p:txBody>
      </p:sp>
      <p:sp>
        <p:nvSpPr>
          <p:cNvPr id="7" name="TextBox 6"/>
          <p:cNvSpPr txBox="1"/>
          <p:nvPr/>
        </p:nvSpPr>
        <p:spPr>
          <a:xfrm>
            <a:off x="488951" y="823913"/>
            <a:ext cx="609600" cy="584200"/>
          </a:xfrm>
          <a:prstGeom prst="rect">
            <a:avLst/>
          </a:prstGeom>
        </p:spPr>
        <p:txBody>
          <a:bodyPr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defRPr/>
            </a:pPr>
            <a:r>
              <a:rPr lang="en-US" sz="8000" dirty="0">
                <a:solidFill>
                  <a:prstClr val="white"/>
                </a:solidFill>
                <a:effectLst/>
                <a:ea typeface="ＭＳ Ｐゴシック" charset="0"/>
              </a:rPr>
              <a:t>“</a:t>
            </a:r>
          </a:p>
        </p:txBody>
      </p:sp>
      <p:sp>
        <p:nvSpPr>
          <p:cNvPr id="2" name="Title 1"/>
          <p:cNvSpPr>
            <a:spLocks noGrp="1"/>
          </p:cNvSpPr>
          <p:nvPr>
            <p:ph type="title"/>
          </p:nvPr>
        </p:nvSpPr>
        <p:spPr>
          <a:xfrm>
            <a:off x="992277" y="609609"/>
            <a:ext cx="9550399" cy="2743199"/>
          </a:xfrm>
        </p:spPr>
        <p:txBody>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74" y="4343400"/>
            <a:ext cx="10152367" cy="1447800"/>
          </a:xfrm>
        </p:spPr>
        <p:txBody>
          <a:bodyP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Date Placeholder 3"/>
          <p:cNvSpPr>
            <a:spLocks noGrp="1"/>
          </p:cNvSpPr>
          <p:nvPr>
            <p:ph type="dt" sz="half" idx="14"/>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2D40A769-9434-7543-ABF1-006F88A389F1}" type="datetimeFigureOut">
              <a:rPr lang="en-US"/>
              <a:pPr>
                <a:defRPr/>
              </a:pPr>
              <a:t>2/25/2022</a:t>
            </a:fld>
            <a:endParaRPr lang="en-US"/>
          </a:p>
        </p:txBody>
      </p:sp>
      <p:sp>
        <p:nvSpPr>
          <p:cNvPr id="9" name="Footer Placeholder 4"/>
          <p:cNvSpPr>
            <a:spLocks noGrp="1"/>
          </p:cNvSpPr>
          <p:nvPr>
            <p:ph type="ftr" sz="quarter" idx="15"/>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endParaRPr lang="en-US"/>
          </a:p>
        </p:txBody>
      </p:sp>
      <p:sp>
        <p:nvSpPr>
          <p:cNvPr id="11" name="Slide Number Placeholder 5"/>
          <p:cNvSpPr>
            <a:spLocks noGrp="1"/>
          </p:cNvSpPr>
          <p:nvPr>
            <p:ph type="sldNum" sz="quarter" idx="16"/>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B23631EF-205C-BF4A-A539-1EF2B8817589}" type="slidenum">
              <a:rPr lang="en-US"/>
              <a:pPr>
                <a:defRPr/>
              </a:pPr>
              <a:t>‹#›</a:t>
            </a:fld>
            <a:endParaRPr lang="en-US"/>
          </a:p>
        </p:txBody>
      </p:sp>
    </p:spTree>
    <p:extLst>
      <p:ext uri="{BB962C8B-B14F-4D97-AF65-F5344CB8AC3E}">
        <p14:creationId xmlns:p14="http://schemas.microsoft.com/office/powerpoint/2010/main" val="37002042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4"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 y="13"/>
            <a:ext cx="12189884" cy="685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85812" y="3308581"/>
            <a:ext cx="10131425" cy="1468800"/>
          </a:xfrm>
        </p:spPr>
        <p:txBody>
          <a:bodyPr anchor="b"/>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7"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0"/>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91C33AA5-5514-D049-8EF8-C9C4DE93E46F}" type="datetimeFigureOut">
              <a:rPr lang="en-US"/>
              <a:pPr>
                <a:defRPr/>
              </a:pPr>
              <a:t>2/25/2022</a:t>
            </a:fld>
            <a:endParaRPr lang="en-US"/>
          </a:p>
        </p:txBody>
      </p:sp>
      <p:sp>
        <p:nvSpPr>
          <p:cNvPr id="6" name="Footer Placeholder 4"/>
          <p:cNvSpPr>
            <a:spLocks noGrp="1"/>
          </p:cNvSpPr>
          <p:nvPr>
            <p:ph type="ftr" sz="quarter" idx="11"/>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833BA0A8-369A-3B4D-9823-5320C108FA0A}" type="slidenum">
              <a:rPr lang="en-US"/>
              <a:pPr>
                <a:defRPr/>
              </a:pPr>
              <a:t>‹#›</a:t>
            </a:fld>
            <a:endParaRPr lang="en-US"/>
          </a:p>
        </p:txBody>
      </p:sp>
    </p:spTree>
    <p:extLst>
      <p:ext uri="{BB962C8B-B14F-4D97-AF65-F5344CB8AC3E}">
        <p14:creationId xmlns:p14="http://schemas.microsoft.com/office/powerpoint/2010/main" val="21708665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5"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 y="13"/>
            <a:ext cx="12189884" cy="685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extBox 5"/>
          <p:cNvSpPr txBox="1"/>
          <p:nvPr/>
        </p:nvSpPr>
        <p:spPr>
          <a:xfrm>
            <a:off x="10238317" y="2743200"/>
            <a:ext cx="609600" cy="584200"/>
          </a:xfrm>
          <a:prstGeom prst="rect">
            <a:avLst/>
          </a:prstGeom>
        </p:spPr>
        <p:txBody>
          <a:bodyPr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defRPr/>
            </a:pPr>
            <a:r>
              <a:rPr lang="en-US" sz="8000" dirty="0">
                <a:solidFill>
                  <a:prstClr val="white"/>
                </a:solidFill>
                <a:effectLst/>
                <a:ea typeface="ＭＳ Ｐゴシック" charset="0"/>
              </a:rPr>
              <a:t>”</a:t>
            </a:r>
          </a:p>
        </p:txBody>
      </p:sp>
      <p:sp>
        <p:nvSpPr>
          <p:cNvPr id="7" name="TextBox 6"/>
          <p:cNvSpPr txBox="1"/>
          <p:nvPr/>
        </p:nvSpPr>
        <p:spPr>
          <a:xfrm>
            <a:off x="488951" y="823913"/>
            <a:ext cx="609600" cy="584200"/>
          </a:xfrm>
          <a:prstGeom prst="rect">
            <a:avLst/>
          </a:prstGeom>
        </p:spPr>
        <p:txBody>
          <a:bodyPr anchor="ct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lgn="r">
              <a:defRPr/>
            </a:pPr>
            <a:r>
              <a:rPr lang="en-US" sz="8000" dirty="0">
                <a:solidFill>
                  <a:prstClr val="white"/>
                </a:solidFill>
                <a:effectLst/>
                <a:ea typeface="ＭＳ Ｐゴシック" charset="0"/>
              </a:rPr>
              <a:t>“</a:t>
            </a:r>
          </a:p>
        </p:txBody>
      </p:sp>
      <p:sp>
        <p:nvSpPr>
          <p:cNvPr id="16" name="Title 1"/>
          <p:cNvSpPr>
            <a:spLocks noGrp="1"/>
          </p:cNvSpPr>
          <p:nvPr>
            <p:ph type="title"/>
          </p:nvPr>
        </p:nvSpPr>
        <p:spPr>
          <a:xfrm>
            <a:off x="992277" y="609609"/>
            <a:ext cx="9550399" cy="2743199"/>
          </a:xfrm>
        </p:spPr>
        <p:txBody>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3" y="3886200"/>
            <a:ext cx="10135436" cy="889000"/>
          </a:xfrm>
        </p:spPr>
        <p:txBody>
          <a:bodyPr rtlCol="0" anchor="b">
            <a:normAutofit/>
          </a:bodyPr>
          <a:lstStyle>
            <a:lvl1pPr>
              <a:buNone/>
              <a:defRPr lang="en-US" sz="2400" b="0" cap="none" dirty="0">
                <a:ln w="3175" cmpd="sng">
                  <a:noFill/>
                </a:ln>
                <a:solidFill>
                  <a:schemeClr val="tx1"/>
                </a:solidFill>
                <a:effectLst/>
              </a:defRPr>
            </a:lvl1pPr>
          </a:lstStyle>
          <a:p>
            <a:pPr lvl="0"/>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8" name="Date Placeholder 3"/>
          <p:cNvSpPr>
            <a:spLocks noGrp="1"/>
          </p:cNvSpPr>
          <p:nvPr>
            <p:ph type="dt" sz="half" idx="14"/>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988DE1FA-DF2F-764C-B21E-C41AE8AED235}" type="datetimeFigureOut">
              <a:rPr lang="en-US"/>
              <a:pPr>
                <a:defRPr/>
              </a:pPr>
              <a:t>2/25/2022</a:t>
            </a:fld>
            <a:endParaRPr lang="en-US"/>
          </a:p>
        </p:txBody>
      </p:sp>
      <p:sp>
        <p:nvSpPr>
          <p:cNvPr id="9" name="Footer Placeholder 4"/>
          <p:cNvSpPr>
            <a:spLocks noGrp="1"/>
          </p:cNvSpPr>
          <p:nvPr>
            <p:ph type="ftr" sz="quarter" idx="15"/>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endParaRPr lang="en-US"/>
          </a:p>
        </p:txBody>
      </p:sp>
      <p:sp>
        <p:nvSpPr>
          <p:cNvPr id="11" name="Slide Number Placeholder 5"/>
          <p:cNvSpPr>
            <a:spLocks noGrp="1"/>
          </p:cNvSpPr>
          <p:nvPr>
            <p:ph type="sldNum" sz="quarter" idx="16"/>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17ECBD58-FB37-924F-A8D7-A39A2C6622A0}" type="slidenum">
              <a:rPr lang="en-US"/>
              <a:pPr>
                <a:defRPr/>
              </a:pPr>
              <a:t>‹#›</a:t>
            </a:fld>
            <a:endParaRPr lang="en-US"/>
          </a:p>
        </p:txBody>
      </p:sp>
    </p:spTree>
    <p:extLst>
      <p:ext uri="{BB962C8B-B14F-4D97-AF65-F5344CB8AC3E}">
        <p14:creationId xmlns:p14="http://schemas.microsoft.com/office/powerpoint/2010/main" val="2229660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5"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 y="13"/>
            <a:ext cx="12189884" cy="685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85801" y="609609"/>
            <a:ext cx="10131427" cy="2743199"/>
          </a:xfrm>
        </p:spPr>
        <p:txBody>
          <a:bodyPr/>
          <a:lstStyle>
            <a:lvl1pPr>
              <a:defRPr lang="en-US" b="0" dirty="0"/>
            </a:lvl1pPr>
          </a:lstStyle>
          <a:p>
            <a:pPr lvl="0"/>
            <a:r>
              <a:rPr lang="en-US"/>
              <a:t>Click to edit Master title style</a:t>
            </a:r>
            <a:endParaRPr lang="en-US" dirty="0"/>
          </a:p>
        </p:txBody>
      </p:sp>
      <p:sp>
        <p:nvSpPr>
          <p:cNvPr id="10" name="Text Placeholder 9"/>
          <p:cNvSpPr>
            <a:spLocks noGrp="1"/>
          </p:cNvSpPr>
          <p:nvPr>
            <p:ph type="body" sz="quarter" idx="13"/>
          </p:nvPr>
        </p:nvSpPr>
        <p:spPr>
          <a:xfrm>
            <a:off x="685803" y="3505200"/>
            <a:ext cx="10131428" cy="838200"/>
          </a:xfrm>
        </p:spPr>
        <p:txBody>
          <a:bodyPr rtlCol="0" anchor="b">
            <a:normAutofit/>
          </a:bodyPr>
          <a:lstStyle>
            <a:lvl1pPr>
              <a:buNone/>
              <a:defRPr lang="en-US" sz="2800" b="0" cap="none" dirty="0">
                <a:ln w="3175" cmpd="sng">
                  <a:noFill/>
                </a:ln>
                <a:solidFill>
                  <a:schemeClr val="tx1"/>
                </a:solidFill>
                <a:effectLst/>
              </a:defRPr>
            </a:lvl1pPr>
          </a:lstStyle>
          <a:p>
            <a:pPr lvl="0"/>
            <a:r>
              <a:rPr lang="en-US"/>
              <a:t>Click to edit Master text styles</a:t>
            </a:r>
          </a:p>
        </p:txBody>
      </p:sp>
      <p:sp>
        <p:nvSpPr>
          <p:cNvPr id="3" name="Text Placeholder 2"/>
          <p:cNvSpPr>
            <a:spLocks noGrp="1"/>
          </p:cNvSpPr>
          <p:nvPr>
            <p:ph type="body" idx="1"/>
          </p:nvPr>
        </p:nvSpPr>
        <p:spPr>
          <a:xfrm>
            <a:off x="685803"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Date Placeholder 3"/>
          <p:cNvSpPr>
            <a:spLocks noGrp="1"/>
          </p:cNvSpPr>
          <p:nvPr>
            <p:ph type="dt" sz="half" idx="14"/>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248D6DDD-F058-574E-9203-0E171833110B}" type="datetimeFigureOut">
              <a:rPr lang="en-US"/>
              <a:pPr>
                <a:defRPr/>
              </a:pPr>
              <a:t>2/25/2022</a:t>
            </a:fld>
            <a:endParaRPr lang="en-US"/>
          </a:p>
        </p:txBody>
      </p:sp>
      <p:sp>
        <p:nvSpPr>
          <p:cNvPr id="7" name="Footer Placeholder 4"/>
          <p:cNvSpPr>
            <a:spLocks noGrp="1"/>
          </p:cNvSpPr>
          <p:nvPr>
            <p:ph type="ftr" sz="quarter" idx="15"/>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endParaRPr lang="en-US"/>
          </a:p>
        </p:txBody>
      </p:sp>
      <p:sp>
        <p:nvSpPr>
          <p:cNvPr id="8" name="Slide Number Placeholder 5"/>
          <p:cNvSpPr>
            <a:spLocks noGrp="1"/>
          </p:cNvSpPr>
          <p:nvPr>
            <p:ph type="sldNum" sz="quarter" idx="16"/>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D305D8F8-2458-4B43-B485-BE41991706D1}" type="slidenum">
              <a:rPr lang="en-US"/>
              <a:pPr>
                <a:defRPr/>
              </a:pPr>
              <a:t>‹#›</a:t>
            </a:fld>
            <a:endParaRPr lang="en-US"/>
          </a:p>
        </p:txBody>
      </p:sp>
    </p:spTree>
    <p:extLst>
      <p:ext uri="{BB962C8B-B14F-4D97-AF65-F5344CB8AC3E}">
        <p14:creationId xmlns:p14="http://schemas.microsoft.com/office/powerpoint/2010/main" val="17420242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4"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 y="13"/>
            <a:ext cx="12189884" cy="685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685810" y="609614"/>
            <a:ext cx="10131425" cy="1456267"/>
          </a:xfrm>
        </p:spPr>
        <p:txBody>
          <a:bodyPr/>
          <a:lstStyle/>
          <a:p>
            <a:r>
              <a:rPr lang="en-US"/>
              <a:t>Click to edit Master title style</a:t>
            </a:r>
            <a:endParaRPr lang="en-US" dirty="0"/>
          </a:p>
        </p:txBody>
      </p:sp>
      <p:sp>
        <p:nvSpPr>
          <p:cNvPr id="5" name="Date Placeholder 3"/>
          <p:cNvSpPr>
            <a:spLocks noGrp="1"/>
          </p:cNvSpPr>
          <p:nvPr>
            <p:ph type="dt" sz="half" idx="10"/>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65C93477-99CD-854A-8C36-92292E1D0218}" type="datetimeFigureOut">
              <a:rPr lang="en-US"/>
              <a:pPr>
                <a:defRPr/>
              </a:pPr>
              <a:t>2/25/2022</a:t>
            </a:fld>
            <a:endParaRPr lang="en-US"/>
          </a:p>
        </p:txBody>
      </p:sp>
      <p:sp>
        <p:nvSpPr>
          <p:cNvPr id="6" name="Footer Placeholder 4"/>
          <p:cNvSpPr>
            <a:spLocks noGrp="1"/>
          </p:cNvSpPr>
          <p:nvPr>
            <p:ph type="ftr" sz="quarter" idx="11"/>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A17B5BB0-CD6B-BE46-8B89-E6FB43DEF1DF}" type="slidenum">
              <a:rPr lang="en-US"/>
              <a:pPr>
                <a:defRPr/>
              </a:pPr>
              <a:t>‹#›</a:t>
            </a:fld>
            <a:endParaRPr lang="en-US"/>
          </a:p>
        </p:txBody>
      </p:sp>
    </p:spTree>
    <p:extLst>
      <p:ext uri="{BB962C8B-B14F-4D97-AF65-F5344CB8AC3E}">
        <p14:creationId xmlns:p14="http://schemas.microsoft.com/office/powerpoint/2010/main" val="41366951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4"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 y="13"/>
            <a:ext cx="12189884" cy="685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Vertical Title 1"/>
          <p:cNvSpPr>
            <a:spLocks noGrp="1"/>
          </p:cNvSpPr>
          <p:nvPr>
            <p:ph type="title" orient="vert"/>
          </p:nvPr>
        </p:nvSpPr>
        <p:spPr>
          <a:xfrm>
            <a:off x="8658675" y="609613"/>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3"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2E857D2A-F3A6-E946-998F-A1337860979F}" type="datetimeFigureOut">
              <a:rPr lang="en-US"/>
              <a:pPr>
                <a:defRPr/>
              </a:pPr>
              <a:t>2/25/2022</a:t>
            </a:fld>
            <a:endParaRPr lang="en-US"/>
          </a:p>
        </p:txBody>
      </p:sp>
      <p:sp>
        <p:nvSpPr>
          <p:cNvPr id="6" name="Footer Placeholder 4"/>
          <p:cNvSpPr>
            <a:spLocks noGrp="1"/>
          </p:cNvSpPr>
          <p:nvPr>
            <p:ph type="ftr" sz="quarter" idx="11"/>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B310F3BD-CE59-474D-B234-544E08CD6F92}" type="slidenum">
              <a:rPr lang="en-US"/>
              <a:pPr>
                <a:defRPr/>
              </a:pPr>
              <a:t>‹#›</a:t>
            </a:fld>
            <a:endParaRPr lang="en-US"/>
          </a:p>
        </p:txBody>
      </p:sp>
    </p:spTree>
    <p:extLst>
      <p:ext uri="{BB962C8B-B14F-4D97-AF65-F5344CB8AC3E}">
        <p14:creationId xmlns:p14="http://schemas.microsoft.com/office/powerpoint/2010/main" val="1848922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 y="13"/>
            <a:ext cx="12189884" cy="685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3"/>
          <p:cNvSpPr>
            <a:spLocks noGrp="1"/>
          </p:cNvSpPr>
          <p:nvPr>
            <p:ph type="dt" sz="half" idx="10"/>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E823122C-2F65-3F4B-BE39-FD57A63F11FF}" type="datetimeFigureOut">
              <a:rPr lang="en-US"/>
              <a:pPr>
                <a:defRPr/>
              </a:pPr>
              <a:t>2/25/2022</a:t>
            </a:fld>
            <a:endParaRPr lang="en-US"/>
          </a:p>
        </p:txBody>
      </p:sp>
      <p:sp>
        <p:nvSpPr>
          <p:cNvPr id="6" name="Footer Placeholder 4"/>
          <p:cNvSpPr>
            <a:spLocks noGrp="1"/>
          </p:cNvSpPr>
          <p:nvPr>
            <p:ph type="ftr" sz="quarter" idx="11"/>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6E475603-F346-B24F-99F8-5A15E42E94C2}" type="slidenum">
              <a:rPr lang="en-US"/>
              <a:pPr>
                <a:defRPr/>
              </a:pPr>
              <a:t>‹#›</a:t>
            </a:fld>
            <a:endParaRPr lang="en-US"/>
          </a:p>
        </p:txBody>
      </p:sp>
    </p:spTree>
    <p:extLst>
      <p:ext uri="{BB962C8B-B14F-4D97-AF65-F5344CB8AC3E}">
        <p14:creationId xmlns:p14="http://schemas.microsoft.com/office/powerpoint/2010/main" val="4109720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 y="13"/>
            <a:ext cx="12189884" cy="685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85801"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Date Placeholder 3"/>
          <p:cNvSpPr>
            <a:spLocks noGrp="1"/>
          </p:cNvSpPr>
          <p:nvPr>
            <p:ph type="dt" sz="half" idx="10"/>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6BE68B5C-8D77-544C-9902-2061A431F489}" type="datetimeFigureOut">
              <a:rPr lang="en-US"/>
              <a:pPr>
                <a:defRPr/>
              </a:pPr>
              <a:t>2/25/2022</a:t>
            </a:fld>
            <a:endParaRPr lang="en-US"/>
          </a:p>
        </p:txBody>
      </p:sp>
      <p:sp>
        <p:nvSpPr>
          <p:cNvPr id="6" name="Footer Placeholder 4"/>
          <p:cNvSpPr>
            <a:spLocks noGrp="1"/>
          </p:cNvSpPr>
          <p:nvPr>
            <p:ph type="ftr" sz="quarter" idx="11"/>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5"/>
          <p:cNvSpPr>
            <a:spLocks noGrp="1"/>
          </p:cNvSpPr>
          <p:nvPr>
            <p:ph type="sldNum" sz="quarter" idx="12"/>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AFC6DCFF-EDFF-7E41-9FDA-9D2AC75C405F}" type="slidenum">
              <a:rPr lang="en-US"/>
              <a:pPr>
                <a:defRPr/>
              </a:pPr>
              <a:t>‹#›</a:t>
            </a:fld>
            <a:endParaRPr lang="en-US"/>
          </a:p>
        </p:txBody>
      </p:sp>
    </p:spTree>
    <p:extLst>
      <p:ext uri="{BB962C8B-B14F-4D97-AF65-F5344CB8AC3E}">
        <p14:creationId xmlns:p14="http://schemas.microsoft.com/office/powerpoint/2010/main" val="3851169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 y="13"/>
            <a:ext cx="12189884" cy="685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10" y="2142067"/>
            <a:ext cx="4995335"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72"/>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4"/>
          <p:cNvSpPr>
            <a:spLocks noGrp="1"/>
          </p:cNvSpPr>
          <p:nvPr>
            <p:ph type="dt" sz="half" idx="10"/>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EFE206D5-6DC7-CF48-8990-6F2372031014}" type="datetimeFigureOut">
              <a:rPr lang="en-US"/>
              <a:pPr>
                <a:defRPr/>
              </a:pPr>
              <a:t>2/25/2022</a:t>
            </a:fld>
            <a:endParaRPr lang="en-US"/>
          </a:p>
        </p:txBody>
      </p:sp>
      <p:sp>
        <p:nvSpPr>
          <p:cNvPr id="7" name="Footer Placeholder 5"/>
          <p:cNvSpPr>
            <a:spLocks noGrp="1"/>
          </p:cNvSpPr>
          <p:nvPr>
            <p:ph type="ftr" sz="quarter" idx="11"/>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endParaRPr lang="en-US"/>
          </a:p>
        </p:txBody>
      </p:sp>
      <p:sp>
        <p:nvSpPr>
          <p:cNvPr id="8" name="Slide Number Placeholder 6"/>
          <p:cNvSpPr>
            <a:spLocks noGrp="1"/>
          </p:cNvSpPr>
          <p:nvPr>
            <p:ph type="sldNum" sz="quarter" idx="12"/>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5943DDE8-2F58-784D-8131-81DF4F5CFC72}" type="slidenum">
              <a:rPr lang="en-US"/>
              <a:pPr>
                <a:defRPr/>
              </a:pPr>
              <a:t>‹#›</a:t>
            </a:fld>
            <a:endParaRPr lang="en-US"/>
          </a:p>
        </p:txBody>
      </p:sp>
    </p:spTree>
    <p:extLst>
      <p:ext uri="{BB962C8B-B14F-4D97-AF65-F5344CB8AC3E}">
        <p14:creationId xmlns:p14="http://schemas.microsoft.com/office/powerpoint/2010/main" val="1658185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8" y="2218267"/>
            <a:ext cx="4709055"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4"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91" y="2870201"/>
            <a:ext cx="4995335"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02DDF694-AF80-114D-842B-9885F9977419}" type="datetimeFigureOut">
              <a:rPr lang="en-US"/>
              <a:pPr>
                <a:defRPr/>
              </a:pPr>
              <a:t>2/25/2022</a:t>
            </a:fld>
            <a:endParaRPr lang="en-US"/>
          </a:p>
        </p:txBody>
      </p:sp>
      <p:sp>
        <p:nvSpPr>
          <p:cNvPr id="8" name="Footer Placeholder 7"/>
          <p:cNvSpPr>
            <a:spLocks noGrp="1"/>
          </p:cNvSpPr>
          <p:nvPr>
            <p:ph type="ftr" sz="quarter" idx="11"/>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endParaRPr lang="en-US"/>
          </a:p>
        </p:txBody>
      </p:sp>
      <p:sp>
        <p:nvSpPr>
          <p:cNvPr id="9" name="Slide Number Placeholder 8"/>
          <p:cNvSpPr>
            <a:spLocks noGrp="1"/>
          </p:cNvSpPr>
          <p:nvPr>
            <p:ph type="sldNum" sz="quarter" idx="12"/>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8950E3ED-A645-7C44-B5E2-E23981F8AF63}" type="slidenum">
              <a:rPr lang="en-US"/>
              <a:pPr>
                <a:defRPr/>
              </a:pPr>
              <a:t>‹#›</a:t>
            </a:fld>
            <a:endParaRPr lang="en-US"/>
          </a:p>
        </p:txBody>
      </p:sp>
    </p:spTree>
    <p:extLst>
      <p:ext uri="{BB962C8B-B14F-4D97-AF65-F5344CB8AC3E}">
        <p14:creationId xmlns:p14="http://schemas.microsoft.com/office/powerpoint/2010/main" val="3495021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 y="13"/>
            <a:ext cx="12189884" cy="685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r>
              <a:rPr lang="en-US"/>
              <a:t>Click to edit Master title style</a:t>
            </a:r>
            <a:endParaRPr lang="en-US" dirty="0"/>
          </a:p>
        </p:txBody>
      </p:sp>
      <p:sp>
        <p:nvSpPr>
          <p:cNvPr id="4" name="Date Placeholder 2"/>
          <p:cNvSpPr>
            <a:spLocks noGrp="1"/>
          </p:cNvSpPr>
          <p:nvPr>
            <p:ph type="dt" sz="half" idx="10"/>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BE587AE7-52EC-0F49-96F9-F1763D5C550E}" type="datetimeFigureOut">
              <a:rPr lang="en-US"/>
              <a:pPr>
                <a:defRPr/>
              </a:pPr>
              <a:t>2/25/2022</a:t>
            </a:fld>
            <a:endParaRPr lang="en-US"/>
          </a:p>
        </p:txBody>
      </p:sp>
      <p:sp>
        <p:nvSpPr>
          <p:cNvPr id="5" name="Footer Placeholder 3"/>
          <p:cNvSpPr>
            <a:spLocks noGrp="1"/>
          </p:cNvSpPr>
          <p:nvPr>
            <p:ph type="ftr" sz="quarter" idx="11"/>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4"/>
          <p:cNvSpPr>
            <a:spLocks noGrp="1"/>
          </p:cNvSpPr>
          <p:nvPr>
            <p:ph type="sldNum" sz="quarter" idx="12"/>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904E68C0-4EF2-4441-A2B0-A603672B9C4D}" type="slidenum">
              <a:rPr lang="en-US"/>
              <a:pPr>
                <a:defRPr/>
              </a:pPr>
              <a:t>‹#›</a:t>
            </a:fld>
            <a:endParaRPr lang="en-US"/>
          </a:p>
        </p:txBody>
      </p:sp>
    </p:spTree>
    <p:extLst>
      <p:ext uri="{BB962C8B-B14F-4D97-AF65-F5344CB8AC3E}">
        <p14:creationId xmlns:p14="http://schemas.microsoft.com/office/powerpoint/2010/main" val="5452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 y="13"/>
            <a:ext cx="12189884" cy="685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Date Placeholder 1"/>
          <p:cNvSpPr>
            <a:spLocks noGrp="1"/>
          </p:cNvSpPr>
          <p:nvPr>
            <p:ph type="dt" sz="half" idx="10"/>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B6FAA583-DF21-5847-A9A1-1CFF3C27B996}" type="datetimeFigureOut">
              <a:rPr lang="en-US"/>
              <a:pPr>
                <a:defRPr/>
              </a:pPr>
              <a:t>2/25/2022</a:t>
            </a:fld>
            <a:endParaRPr lang="en-US"/>
          </a:p>
        </p:txBody>
      </p:sp>
      <p:sp>
        <p:nvSpPr>
          <p:cNvPr id="4" name="Footer Placeholder 2"/>
          <p:cNvSpPr>
            <a:spLocks noGrp="1"/>
          </p:cNvSpPr>
          <p:nvPr>
            <p:ph type="ftr" sz="quarter" idx="11"/>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endParaRPr lang="en-US"/>
          </a:p>
        </p:txBody>
      </p:sp>
      <p:sp>
        <p:nvSpPr>
          <p:cNvPr id="5" name="Slide Number Placeholder 3"/>
          <p:cNvSpPr>
            <a:spLocks noGrp="1"/>
          </p:cNvSpPr>
          <p:nvPr>
            <p:ph type="sldNum" sz="quarter" idx="12"/>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3196AC8A-7A68-2845-9726-5F285CE9DCC8}" type="slidenum">
              <a:rPr lang="en-US"/>
              <a:pPr>
                <a:defRPr/>
              </a:pPr>
              <a:t>‹#›</a:t>
            </a:fld>
            <a:endParaRPr lang="en-US"/>
          </a:p>
        </p:txBody>
      </p:sp>
    </p:spTree>
    <p:extLst>
      <p:ext uri="{BB962C8B-B14F-4D97-AF65-F5344CB8AC3E}">
        <p14:creationId xmlns:p14="http://schemas.microsoft.com/office/powerpoint/2010/main" val="2362190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 y="13"/>
            <a:ext cx="12189884" cy="685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85800" y="2074333"/>
            <a:ext cx="3680885" cy="13716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7"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4"/>
          <p:cNvSpPr>
            <a:spLocks noGrp="1"/>
          </p:cNvSpPr>
          <p:nvPr>
            <p:ph type="dt" sz="half" idx="10"/>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955A844C-CC6E-0043-9A7D-8CBD08E7A4C7}" type="datetimeFigureOut">
              <a:rPr lang="en-US"/>
              <a:pPr>
                <a:defRPr/>
              </a:pPr>
              <a:t>2/25/2022</a:t>
            </a:fld>
            <a:endParaRPr lang="en-US"/>
          </a:p>
        </p:txBody>
      </p:sp>
      <p:sp>
        <p:nvSpPr>
          <p:cNvPr id="7" name="Footer Placeholder 5"/>
          <p:cNvSpPr>
            <a:spLocks noGrp="1"/>
          </p:cNvSpPr>
          <p:nvPr>
            <p:ph type="ftr" sz="quarter" idx="11"/>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endParaRPr lang="en-US"/>
          </a:p>
        </p:txBody>
      </p:sp>
      <p:sp>
        <p:nvSpPr>
          <p:cNvPr id="8" name="Slide Number Placeholder 6"/>
          <p:cNvSpPr>
            <a:spLocks noGrp="1"/>
          </p:cNvSpPr>
          <p:nvPr>
            <p:ph type="sldNum" sz="quarter" idx="12"/>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24BF2E38-22B4-8145-8B74-7822609A0694}" type="slidenum">
              <a:rPr lang="en-US"/>
              <a:pPr>
                <a:defRPr/>
              </a:pPr>
              <a:t>‹#›</a:t>
            </a:fld>
            <a:endParaRPr lang="en-US"/>
          </a:p>
        </p:txBody>
      </p:sp>
    </p:spTree>
    <p:extLst>
      <p:ext uri="{BB962C8B-B14F-4D97-AF65-F5344CB8AC3E}">
        <p14:creationId xmlns:p14="http://schemas.microsoft.com/office/powerpoint/2010/main" val="27864620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 y="13"/>
            <a:ext cx="12189884" cy="6856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685800" y="1600200"/>
            <a:ext cx="6164653" cy="1371600"/>
          </a:xfrm>
        </p:spPr>
        <p:txBody>
          <a:bodyPr anchor="b"/>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62" y="914400"/>
            <a:ext cx="3280975"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Date Placeholder 4"/>
          <p:cNvSpPr>
            <a:spLocks noGrp="1"/>
          </p:cNvSpPr>
          <p:nvPr>
            <p:ph type="dt" sz="half" idx="10"/>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BFE5C522-1683-3141-82EC-6D7B7E2564E3}" type="datetimeFigureOut">
              <a:rPr lang="en-US"/>
              <a:pPr>
                <a:defRPr/>
              </a:pPr>
              <a:t>2/25/2022</a:t>
            </a:fld>
            <a:endParaRPr lang="en-US"/>
          </a:p>
        </p:txBody>
      </p:sp>
      <p:sp>
        <p:nvSpPr>
          <p:cNvPr id="7" name="Footer Placeholder 5"/>
          <p:cNvSpPr>
            <a:spLocks noGrp="1"/>
          </p:cNvSpPr>
          <p:nvPr>
            <p:ph type="ftr" sz="quarter" idx="11"/>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endParaRPr lang="en-US"/>
          </a:p>
        </p:txBody>
      </p:sp>
      <p:sp>
        <p:nvSpPr>
          <p:cNvPr id="8" name="Slide Number Placeholder 6"/>
          <p:cNvSpPr>
            <a:spLocks noGrp="1"/>
          </p:cNvSpPr>
          <p:nvPr>
            <p:ph type="sldNum" sz="quarter" idx="12"/>
          </p:nvPr>
        </p:nvSpPr>
        <p:spPr/>
        <p:txBody>
          <a:bodyPr/>
          <a:lstStyle>
            <a:lvl1pPr eaLnBrk="0" fontAlgn="base" hangingPunct="0">
              <a:spcBef>
                <a:spcPct val="0"/>
              </a:spcBef>
              <a:spcAft>
                <a:spcPct val="0"/>
              </a:spcAft>
              <a:defRPr>
                <a:ea typeface="ＭＳ Ｐゴシック" charset="0"/>
                <a:cs typeface="ＭＳ Ｐゴシック" charset="0"/>
              </a:defRPr>
            </a:lvl1pPr>
          </a:lstStyle>
          <a:p>
            <a:pPr>
              <a:defRPr/>
            </a:pPr>
            <a:fld id="{1562A566-D3F1-774A-A8F2-4F22439EE81C}" type="slidenum">
              <a:rPr lang="en-US"/>
              <a:pPr>
                <a:defRPr/>
              </a:pPr>
              <a:t>‹#›</a:t>
            </a:fld>
            <a:endParaRPr lang="en-US"/>
          </a:p>
        </p:txBody>
      </p:sp>
    </p:spTree>
    <p:extLst>
      <p:ext uri="{BB962C8B-B14F-4D97-AF65-F5344CB8AC3E}">
        <p14:creationId xmlns:p14="http://schemas.microsoft.com/office/powerpoint/2010/main" val="162298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9"/>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3" y="609600"/>
            <a:ext cx="10132484" cy="1455738"/>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41987" name="Text Placeholder 2"/>
          <p:cNvSpPr>
            <a:spLocks noGrp="1"/>
          </p:cNvSpPr>
          <p:nvPr>
            <p:ph type="body" idx="1"/>
          </p:nvPr>
        </p:nvSpPr>
        <p:spPr bwMode="auto">
          <a:xfrm>
            <a:off x="685803" y="2141538"/>
            <a:ext cx="10132484" cy="3649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89433" y="5870588"/>
            <a:ext cx="1600200" cy="377825"/>
          </a:xfrm>
          <a:prstGeom prst="rect">
            <a:avLst/>
          </a:prstGeom>
        </p:spPr>
        <p:txBody>
          <a:bodyPr vert="horz" lIns="91440" tIns="45720" rIns="91440" bIns="45720" rtlCol="0" anchor="ctr"/>
          <a:lstStyle>
            <a:lvl1pPr algn="r" eaLnBrk="1" fontAlgn="auto" hangingPunct="1">
              <a:spcBef>
                <a:spcPts val="0"/>
              </a:spcBef>
              <a:spcAft>
                <a:spcPts val="0"/>
              </a:spcAft>
              <a:defRPr sz="1000" b="0" i="0">
                <a:solidFill>
                  <a:prstClr val="white"/>
                </a:solidFill>
                <a:effectLst/>
                <a:latin typeface="Calibri"/>
                <a:ea typeface="+mn-ea"/>
                <a:cs typeface="+mn-cs"/>
              </a:defRPr>
            </a:lvl1pPr>
          </a:lstStyle>
          <a:p>
            <a:pPr>
              <a:defRPr/>
            </a:pPr>
            <a:fld id="{9D7FAEEE-D2E4-3B4A-A9BA-6F507660E360}" type="datetimeFigureOut">
              <a:rPr lang="en-US"/>
              <a:pPr>
                <a:defRPr/>
              </a:pPr>
              <a:t>2/25/2022</a:t>
            </a:fld>
            <a:endParaRPr lang="en-US"/>
          </a:p>
        </p:txBody>
      </p:sp>
      <p:sp>
        <p:nvSpPr>
          <p:cNvPr id="5" name="Footer Placeholder 4"/>
          <p:cNvSpPr>
            <a:spLocks noGrp="1"/>
          </p:cNvSpPr>
          <p:nvPr>
            <p:ph type="ftr" sz="quarter" idx="3"/>
          </p:nvPr>
        </p:nvSpPr>
        <p:spPr>
          <a:xfrm>
            <a:off x="685809" y="5870588"/>
            <a:ext cx="7827433" cy="377825"/>
          </a:xfrm>
          <a:prstGeom prst="rect">
            <a:avLst/>
          </a:prstGeom>
        </p:spPr>
        <p:txBody>
          <a:bodyPr vert="horz" lIns="91440" tIns="45720" rIns="91440" bIns="45720" rtlCol="0" anchor="ctr"/>
          <a:lstStyle>
            <a:lvl1pPr algn="l" eaLnBrk="1" fontAlgn="auto" hangingPunct="1">
              <a:spcBef>
                <a:spcPts val="0"/>
              </a:spcBef>
              <a:spcAft>
                <a:spcPts val="0"/>
              </a:spcAft>
              <a:defRPr sz="1000" b="0" i="0">
                <a:solidFill>
                  <a:prstClr val="white"/>
                </a:solidFill>
                <a:effectLst/>
                <a:latin typeface="Calibri"/>
                <a:ea typeface="+mn-ea"/>
                <a:cs typeface="+mn-cs"/>
              </a:defRPr>
            </a:lvl1pPr>
          </a:lstStyle>
          <a:p>
            <a:pPr>
              <a:defRPr/>
            </a:pPr>
            <a:endParaRPr lang="en-US"/>
          </a:p>
        </p:txBody>
      </p:sp>
      <p:sp>
        <p:nvSpPr>
          <p:cNvPr id="6" name="Slide Number Placeholder 5"/>
          <p:cNvSpPr>
            <a:spLocks noGrp="1"/>
          </p:cNvSpPr>
          <p:nvPr>
            <p:ph type="sldNum" sz="quarter" idx="4"/>
          </p:nvPr>
        </p:nvSpPr>
        <p:spPr>
          <a:xfrm>
            <a:off x="10265833" y="5870588"/>
            <a:ext cx="552451" cy="377825"/>
          </a:xfrm>
          <a:prstGeom prst="rect">
            <a:avLst/>
          </a:prstGeom>
        </p:spPr>
        <p:txBody>
          <a:bodyPr vert="horz" lIns="91440" tIns="45720" rIns="91440" bIns="45720" rtlCol="0" anchor="ctr"/>
          <a:lstStyle>
            <a:lvl1pPr algn="r" eaLnBrk="1" fontAlgn="auto" hangingPunct="1">
              <a:spcBef>
                <a:spcPts val="0"/>
              </a:spcBef>
              <a:spcAft>
                <a:spcPts val="0"/>
              </a:spcAft>
              <a:defRPr sz="1000" b="0" i="0">
                <a:solidFill>
                  <a:prstClr val="white"/>
                </a:solidFill>
                <a:effectLst/>
                <a:latin typeface="Calibri"/>
                <a:ea typeface="+mn-ea"/>
                <a:cs typeface="+mn-cs"/>
              </a:defRPr>
            </a:lvl1pPr>
          </a:lstStyle>
          <a:p>
            <a:pPr>
              <a:defRPr/>
            </a:pPr>
            <a:fld id="{9B83FFA1-C804-6F49-A432-05D54034D40E}" type="slidenum">
              <a:rPr lang="en-US"/>
              <a:pPr>
                <a:defRPr/>
              </a:pPr>
              <a:t>‹#›</a:t>
            </a:fld>
            <a:endParaRPr lang="en-US"/>
          </a:p>
        </p:txBody>
      </p:sp>
      <p:pic>
        <p:nvPicPr>
          <p:cNvPr id="41991" name="Picture 6"/>
          <p:cNvPicPr>
            <a:picLocks noChangeAspect="1"/>
          </p:cNvPicPr>
          <p:nvPr userDrawn="1"/>
        </p:nvPicPr>
        <p:blipFill>
          <a:blip r:embed="rId20">
            <a:extLst>
              <a:ext uri="{28A0092B-C50C-407E-A947-70E740481C1C}">
                <a14:useLocalDpi xmlns:a14="http://schemas.microsoft.com/office/drawing/2010/main" val="0"/>
              </a:ext>
            </a:extLst>
          </a:blip>
          <a:srcRect t="16164" b="24870"/>
          <a:stretch>
            <a:fillRect/>
          </a:stretch>
        </p:blipFill>
        <p:spPr bwMode="auto">
          <a:xfrm>
            <a:off x="16933" y="31750"/>
            <a:ext cx="2042584" cy="63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049237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0" fontAlgn="base" hangingPunct="0">
        <a:spcBef>
          <a:spcPct val="0"/>
        </a:spcBef>
        <a:spcAft>
          <a:spcPct val="0"/>
        </a:spcAft>
        <a:defRPr sz="3600" kern="1200" cap="all">
          <a:ln w="3175" cmpd="sng">
            <a:noFill/>
          </a:ln>
          <a:solidFill>
            <a:schemeClr val="tx1"/>
          </a:solidFill>
          <a:latin typeface="+mj-lt"/>
          <a:ea typeface="ＭＳ Ｐゴシック" charset="0"/>
          <a:cs typeface="ＭＳ Ｐゴシック" charset="0"/>
        </a:defRPr>
      </a:lvl1pPr>
      <a:lvl2pPr algn="l" defTabSz="457200" rtl="0" eaLnBrk="0" fontAlgn="base" hangingPunct="0">
        <a:spcBef>
          <a:spcPct val="0"/>
        </a:spcBef>
        <a:spcAft>
          <a:spcPct val="0"/>
        </a:spcAft>
        <a:defRPr sz="3600">
          <a:solidFill>
            <a:schemeClr val="tx1"/>
          </a:solidFill>
          <a:latin typeface="Calibri Light" charset="0"/>
          <a:ea typeface="ＭＳ Ｐゴシック" charset="0"/>
          <a:cs typeface="ＭＳ Ｐゴシック" charset="0"/>
        </a:defRPr>
      </a:lvl2pPr>
      <a:lvl3pPr algn="l" defTabSz="457200" rtl="0" eaLnBrk="0" fontAlgn="base" hangingPunct="0">
        <a:spcBef>
          <a:spcPct val="0"/>
        </a:spcBef>
        <a:spcAft>
          <a:spcPct val="0"/>
        </a:spcAft>
        <a:defRPr sz="3600">
          <a:solidFill>
            <a:schemeClr val="tx1"/>
          </a:solidFill>
          <a:latin typeface="Calibri Light" charset="0"/>
          <a:ea typeface="ＭＳ Ｐゴシック" charset="0"/>
          <a:cs typeface="ＭＳ Ｐゴシック" charset="0"/>
        </a:defRPr>
      </a:lvl3pPr>
      <a:lvl4pPr algn="l" defTabSz="457200" rtl="0" eaLnBrk="0" fontAlgn="base" hangingPunct="0">
        <a:spcBef>
          <a:spcPct val="0"/>
        </a:spcBef>
        <a:spcAft>
          <a:spcPct val="0"/>
        </a:spcAft>
        <a:defRPr sz="3600">
          <a:solidFill>
            <a:schemeClr val="tx1"/>
          </a:solidFill>
          <a:latin typeface="Calibri Light" charset="0"/>
          <a:ea typeface="ＭＳ Ｐゴシック" charset="0"/>
          <a:cs typeface="ＭＳ Ｐゴシック" charset="0"/>
        </a:defRPr>
      </a:lvl4pPr>
      <a:lvl5pPr algn="l" defTabSz="457200" rtl="0" eaLnBrk="0" fontAlgn="base" hangingPunct="0">
        <a:spcBef>
          <a:spcPct val="0"/>
        </a:spcBef>
        <a:spcAft>
          <a:spcPct val="0"/>
        </a:spcAft>
        <a:defRPr sz="3600">
          <a:solidFill>
            <a:schemeClr val="tx1"/>
          </a:solidFill>
          <a:latin typeface="Calibri Light" charset="0"/>
          <a:ea typeface="ＭＳ Ｐゴシック" charset="0"/>
          <a:cs typeface="ＭＳ Ｐゴシック"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0" fontAlgn="base" hangingPunct="0">
        <a:spcBef>
          <a:spcPct val="0"/>
        </a:spcBef>
        <a:spcAft>
          <a:spcPts val="1000"/>
        </a:spcAft>
        <a:buClr>
          <a:schemeClr val="tx1"/>
        </a:buClr>
        <a:buSzPct val="100000"/>
        <a:buFont typeface="Arial" charset="0"/>
        <a:buChar char="•"/>
        <a:defRPr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0"/>
        </a:spcBef>
        <a:spcAft>
          <a:spcPts val="1000"/>
        </a:spcAft>
        <a:buClr>
          <a:schemeClr val="tx1"/>
        </a:buClr>
        <a:buSzPct val="100000"/>
        <a:buFont typeface="Arial" charset="0"/>
        <a:buChar char="•"/>
        <a:defRPr sz="1600" kern="1200">
          <a:solidFill>
            <a:schemeClr val="tx1"/>
          </a:solidFill>
          <a:latin typeface="+mn-lt"/>
          <a:ea typeface="ＭＳ Ｐゴシック" charset="0"/>
          <a:cs typeface="+mn-cs"/>
        </a:defRPr>
      </a:lvl2pPr>
      <a:lvl3pPr marL="1200150" indent="-285750" algn="l" defTabSz="457200" rtl="0" eaLnBrk="0" fontAlgn="base" hangingPunct="0">
        <a:spcBef>
          <a:spcPct val="0"/>
        </a:spcBef>
        <a:spcAft>
          <a:spcPts val="1000"/>
        </a:spcAft>
        <a:buClr>
          <a:schemeClr val="tx1"/>
        </a:buClr>
        <a:buSzPct val="100000"/>
        <a:buFont typeface="Arial" charset="0"/>
        <a:buChar char="•"/>
        <a:defRPr sz="1400" kern="1200">
          <a:solidFill>
            <a:schemeClr val="tx1"/>
          </a:solidFill>
          <a:latin typeface="+mn-lt"/>
          <a:ea typeface="ＭＳ Ｐゴシック" charset="0"/>
          <a:cs typeface="+mn-cs"/>
        </a:defRPr>
      </a:lvl3pPr>
      <a:lvl4pPr marL="1543050" indent="-171450" algn="l" defTabSz="457200" rtl="0" eaLnBrk="0" fontAlgn="base" hangingPunct="0">
        <a:spcBef>
          <a:spcPct val="0"/>
        </a:spcBef>
        <a:spcAft>
          <a:spcPts val="1000"/>
        </a:spcAft>
        <a:buClr>
          <a:schemeClr val="tx1"/>
        </a:buClr>
        <a:buSzPct val="100000"/>
        <a:buFont typeface="Arial" charset="0"/>
        <a:buChar char="•"/>
        <a:defRPr sz="1200" kern="1200">
          <a:solidFill>
            <a:schemeClr val="tx1"/>
          </a:solidFill>
          <a:latin typeface="+mn-lt"/>
          <a:ea typeface="ＭＳ Ｐゴシック" charset="0"/>
          <a:cs typeface="+mn-cs"/>
        </a:defRPr>
      </a:lvl4pPr>
      <a:lvl5pPr marL="2000250" indent="-171450" algn="l" defTabSz="457200" rtl="0" eaLnBrk="0" fontAlgn="base" hangingPunct="0">
        <a:spcBef>
          <a:spcPct val="0"/>
        </a:spcBef>
        <a:spcAft>
          <a:spcPts val="1000"/>
        </a:spcAft>
        <a:buClr>
          <a:schemeClr val="tx1"/>
        </a:buClr>
        <a:buSzPct val="100000"/>
        <a:buFont typeface="Arial" charset="0"/>
        <a:buChar char="•"/>
        <a:defRPr sz="1200" kern="1200">
          <a:solidFill>
            <a:schemeClr val="tx1"/>
          </a:solidFill>
          <a:latin typeface="+mn-lt"/>
          <a:ea typeface="ＭＳ Ｐゴシック" charset="0"/>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B5857-97D0-6847-BD12-72B2550236F1}"/>
              </a:ext>
            </a:extLst>
          </p:cNvPr>
          <p:cNvSpPr>
            <a:spLocks noGrp="1"/>
          </p:cNvSpPr>
          <p:nvPr>
            <p:ph type="title"/>
          </p:nvPr>
        </p:nvSpPr>
        <p:spPr>
          <a:xfrm>
            <a:off x="0" y="661804"/>
            <a:ext cx="4286198" cy="860401"/>
          </a:xfrm>
        </p:spPr>
        <p:txBody>
          <a:bodyPr/>
          <a:lstStyle/>
          <a:p>
            <a:r>
              <a:rPr lang="en-US" dirty="0"/>
              <a:t>Chassis 2021-2022</a:t>
            </a:r>
          </a:p>
        </p:txBody>
      </p:sp>
      <p:sp>
        <p:nvSpPr>
          <p:cNvPr id="6" name="TextBox 5">
            <a:extLst>
              <a:ext uri="{FF2B5EF4-FFF2-40B4-BE49-F238E27FC236}">
                <a16:creationId xmlns:a16="http://schemas.microsoft.com/office/drawing/2014/main" id="{7869C2C1-CFAF-A849-8AAD-F46A728D1686}"/>
              </a:ext>
            </a:extLst>
          </p:cNvPr>
          <p:cNvSpPr txBox="1"/>
          <p:nvPr/>
        </p:nvSpPr>
        <p:spPr>
          <a:xfrm>
            <a:off x="180698" y="1522205"/>
            <a:ext cx="8490336" cy="4204356"/>
          </a:xfrm>
          <a:prstGeom prst="rect">
            <a:avLst/>
          </a:prstGeom>
          <a:noFill/>
        </p:spPr>
        <p:txBody>
          <a:bodyPr wrap="square" rtlCol="0">
            <a:spAutoFit/>
          </a:bodyPr>
          <a:lstStyle/>
          <a:p>
            <a:pPr>
              <a:lnSpc>
                <a:spcPct val="150000"/>
              </a:lnSpc>
            </a:pPr>
            <a:r>
              <a:rPr lang="en-US" b="1" dirty="0"/>
              <a:t>Main Goals: </a:t>
            </a:r>
          </a:p>
          <a:p>
            <a:pPr>
              <a:lnSpc>
                <a:spcPct val="150000"/>
              </a:lnSpc>
            </a:pPr>
            <a:r>
              <a:rPr lang="en-US" dirty="0"/>
              <a:t> 	- Establish kinematics design and performance methodology </a:t>
            </a:r>
          </a:p>
          <a:p>
            <a:pPr>
              <a:lnSpc>
                <a:spcPct val="150000"/>
              </a:lnSpc>
            </a:pPr>
            <a:r>
              <a:rPr lang="en-US" dirty="0"/>
              <a:t> 	- Analyze current frame and look for possible improvements</a:t>
            </a:r>
          </a:p>
          <a:p>
            <a:pPr>
              <a:lnSpc>
                <a:spcPct val="150000"/>
              </a:lnSpc>
            </a:pPr>
            <a:r>
              <a:rPr lang="en-US" dirty="0"/>
              <a:t> 	- Fix the cause of brake failure at comp in Michigan</a:t>
            </a:r>
          </a:p>
          <a:p>
            <a:pPr>
              <a:lnSpc>
                <a:spcPct val="150000"/>
              </a:lnSpc>
            </a:pPr>
            <a:r>
              <a:rPr lang="en-US" dirty="0"/>
              <a:t> 	- Remanufacture front aero wing (look for ways to improve design)</a:t>
            </a:r>
          </a:p>
          <a:p>
            <a:pPr>
              <a:lnSpc>
                <a:spcPct val="150000"/>
              </a:lnSpc>
            </a:pPr>
            <a:r>
              <a:rPr lang="en-US" dirty="0"/>
              <a:t>Challenges:</a:t>
            </a:r>
          </a:p>
          <a:p>
            <a:pPr>
              <a:lnSpc>
                <a:spcPct val="150000"/>
              </a:lnSpc>
            </a:pPr>
            <a:r>
              <a:rPr lang="en-US" dirty="0"/>
              <a:t>	- Corona handoff</a:t>
            </a:r>
          </a:p>
          <a:p>
            <a:pPr>
              <a:lnSpc>
                <a:spcPct val="150000"/>
              </a:lnSpc>
            </a:pPr>
            <a:r>
              <a:rPr lang="en-US" dirty="0"/>
              <a:t>	- Young team</a:t>
            </a:r>
          </a:p>
          <a:p>
            <a:pPr>
              <a:lnSpc>
                <a:spcPct val="150000"/>
              </a:lnSpc>
            </a:pPr>
            <a:r>
              <a:rPr lang="en-US" dirty="0"/>
              <a:t> 	- Limited financially </a:t>
            </a:r>
          </a:p>
          <a:p>
            <a:pPr>
              <a:lnSpc>
                <a:spcPct val="150000"/>
              </a:lnSpc>
            </a:pPr>
            <a:r>
              <a:rPr lang="en-US" dirty="0"/>
              <a:t>	- Shorter design period</a:t>
            </a:r>
          </a:p>
        </p:txBody>
      </p:sp>
      <p:pic>
        <p:nvPicPr>
          <p:cNvPr id="8" name="Picture 7">
            <a:extLst>
              <a:ext uri="{FF2B5EF4-FFF2-40B4-BE49-F238E27FC236}">
                <a16:creationId xmlns:a16="http://schemas.microsoft.com/office/drawing/2014/main" id="{B378473E-5CB1-5747-8F76-78402A7A3E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5804" y="146554"/>
            <a:ext cx="4070700" cy="2751302"/>
          </a:xfrm>
          <a:prstGeom prst="rect">
            <a:avLst/>
          </a:prstGeom>
        </p:spPr>
      </p:pic>
      <p:pic>
        <p:nvPicPr>
          <p:cNvPr id="10" name="Picture 9">
            <a:extLst>
              <a:ext uri="{FF2B5EF4-FFF2-40B4-BE49-F238E27FC236}">
                <a16:creationId xmlns:a16="http://schemas.microsoft.com/office/drawing/2014/main" id="{CB79C9D1-F186-4F4D-8C1B-5DBA5CAFB0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09072" y="3909847"/>
            <a:ext cx="3944884" cy="2414355"/>
          </a:xfrm>
          <a:prstGeom prst="rect">
            <a:avLst/>
          </a:prstGeom>
        </p:spPr>
      </p:pic>
      <p:pic>
        <p:nvPicPr>
          <p:cNvPr id="11" name="Picture 10">
            <a:extLst>
              <a:ext uri="{FF2B5EF4-FFF2-40B4-BE49-F238E27FC236}">
                <a16:creationId xmlns:a16="http://schemas.microsoft.com/office/drawing/2014/main" id="{D824E946-3692-1044-85E4-9BE788B245FE}"/>
              </a:ext>
            </a:extLst>
          </p:cNvPr>
          <p:cNvPicPr>
            <a:picLocks noChangeAspect="1"/>
          </p:cNvPicPr>
          <p:nvPr/>
        </p:nvPicPr>
        <p:blipFill>
          <a:blip r:embed="rId4"/>
          <a:stretch>
            <a:fillRect/>
          </a:stretch>
        </p:blipFill>
        <p:spPr>
          <a:xfrm>
            <a:off x="7567447" y="3028642"/>
            <a:ext cx="4529959" cy="3295560"/>
          </a:xfrm>
          <a:prstGeom prst="rect">
            <a:avLst/>
          </a:prstGeom>
        </p:spPr>
      </p:pic>
    </p:spTree>
    <p:extLst>
      <p:ext uri="{BB962C8B-B14F-4D97-AF65-F5344CB8AC3E}">
        <p14:creationId xmlns:p14="http://schemas.microsoft.com/office/powerpoint/2010/main" val="754729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EC3B3A-485A-454E-875B-5E4425EE2BAB}"/>
              </a:ext>
            </a:extLst>
          </p:cNvPr>
          <p:cNvSpPr txBox="1"/>
          <p:nvPr/>
        </p:nvSpPr>
        <p:spPr>
          <a:xfrm>
            <a:off x="5330310" y="2613392"/>
            <a:ext cx="1531380" cy="1415772"/>
          </a:xfrm>
          <a:prstGeom prst="rect">
            <a:avLst/>
          </a:prstGeom>
          <a:noFill/>
        </p:spPr>
        <p:txBody>
          <a:bodyPr wrap="none" rtlCol="0">
            <a:spAutoFit/>
          </a:bodyPr>
          <a:lstStyle/>
          <a:p>
            <a:pPr algn="ctr"/>
            <a:r>
              <a:rPr lang="en-US" sz="3200" dirty="0"/>
              <a:t>Frame</a:t>
            </a:r>
          </a:p>
          <a:p>
            <a:pPr algn="ctr"/>
            <a:endParaRPr lang="en-US" dirty="0"/>
          </a:p>
          <a:p>
            <a:pPr algn="ctr"/>
            <a:r>
              <a:rPr lang="en-US" dirty="0"/>
              <a:t>Mason </a:t>
            </a:r>
            <a:r>
              <a:rPr lang="en-US" dirty="0" err="1"/>
              <a:t>Pesson</a:t>
            </a:r>
            <a:endParaRPr lang="en-US" dirty="0"/>
          </a:p>
          <a:p>
            <a:pPr algn="ctr"/>
            <a:endParaRPr lang="en-US" dirty="0"/>
          </a:p>
        </p:txBody>
      </p:sp>
    </p:spTree>
    <p:extLst>
      <p:ext uri="{BB962C8B-B14F-4D97-AF65-F5344CB8AC3E}">
        <p14:creationId xmlns:p14="http://schemas.microsoft.com/office/powerpoint/2010/main" val="3167728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4900E0-F31D-7449-8A2D-9A811ECFDAA7}"/>
              </a:ext>
            </a:extLst>
          </p:cNvPr>
          <p:cNvSpPr txBox="1"/>
          <p:nvPr/>
        </p:nvSpPr>
        <p:spPr>
          <a:xfrm>
            <a:off x="504496" y="1103587"/>
            <a:ext cx="4540470" cy="523220"/>
          </a:xfrm>
          <a:prstGeom prst="rect">
            <a:avLst/>
          </a:prstGeom>
          <a:noFill/>
        </p:spPr>
        <p:txBody>
          <a:bodyPr wrap="square" rtlCol="0">
            <a:spAutoFit/>
          </a:bodyPr>
          <a:lstStyle/>
          <a:p>
            <a:r>
              <a:rPr lang="en-US" sz="2800" dirty="0"/>
              <a:t>The Programming Approach</a:t>
            </a:r>
          </a:p>
        </p:txBody>
      </p:sp>
      <p:sp>
        <p:nvSpPr>
          <p:cNvPr id="3" name="TextBox 2">
            <a:extLst>
              <a:ext uri="{FF2B5EF4-FFF2-40B4-BE49-F238E27FC236}">
                <a16:creationId xmlns:a16="http://schemas.microsoft.com/office/drawing/2014/main" id="{6A426087-1B80-AD43-A96B-172DC3C44ACC}"/>
              </a:ext>
            </a:extLst>
          </p:cNvPr>
          <p:cNvSpPr txBox="1"/>
          <p:nvPr/>
        </p:nvSpPr>
        <p:spPr>
          <a:xfrm>
            <a:off x="3358725" y="1837014"/>
            <a:ext cx="8334888" cy="3508653"/>
          </a:xfrm>
          <a:prstGeom prst="rect">
            <a:avLst/>
          </a:prstGeom>
          <a:noFill/>
        </p:spPr>
        <p:txBody>
          <a:bodyPr wrap="square" rtlCol="0">
            <a:spAutoFit/>
          </a:bodyPr>
          <a:lstStyle/>
          <a:p>
            <a:pPr marL="285750" indent="-285750">
              <a:buFontTx/>
              <a:buChar char="-"/>
            </a:pPr>
            <a:r>
              <a:rPr lang="en-US" dirty="0"/>
              <a:t>With over 100 pages of rules, an SES that needed to be followed and also needing to learn why the chassis is the way it is today - </a:t>
            </a:r>
            <a:r>
              <a:rPr lang="en-US" sz="2400" dirty="0"/>
              <a:t>Where do you start?</a:t>
            </a:r>
          </a:p>
          <a:p>
            <a:r>
              <a:rPr lang="en-US" dirty="0"/>
              <a:t>	Answer: 	Begin failing and then fail some more.</a:t>
            </a:r>
          </a:p>
          <a:p>
            <a:endParaRPr lang="en-US" dirty="0"/>
          </a:p>
          <a:p>
            <a:r>
              <a:rPr lang="en-US" dirty="0"/>
              <a:t> - A total of 10 iterations were designed, each one learning from the next.  </a:t>
            </a:r>
          </a:p>
          <a:p>
            <a:pPr marL="285750" indent="-285750">
              <a:buFontTx/>
              <a:buChar char="-"/>
            </a:pPr>
            <a:r>
              <a:rPr lang="en-US" dirty="0"/>
              <a:t>Main takeaways:</a:t>
            </a:r>
          </a:p>
          <a:p>
            <a:pPr marL="742950" lvl="1" indent="-285750">
              <a:buFontTx/>
              <a:buChar char="-"/>
            </a:pPr>
            <a:r>
              <a:rPr lang="en-US" dirty="0"/>
              <a:t>CG</a:t>
            </a:r>
          </a:p>
          <a:p>
            <a:pPr marL="742950" lvl="1" indent="-285750">
              <a:buFontTx/>
              <a:buChar char="-"/>
            </a:pPr>
            <a:r>
              <a:rPr lang="en-US" dirty="0"/>
              <a:t>Space distribution</a:t>
            </a:r>
          </a:p>
          <a:p>
            <a:pPr marL="742950" lvl="1" indent="-285750">
              <a:buFontTx/>
              <a:buChar char="-"/>
            </a:pPr>
            <a:r>
              <a:rPr lang="en-US" dirty="0"/>
              <a:t>Optimizing </a:t>
            </a:r>
            <a:r>
              <a:rPr lang="en-US" dirty="0" err="1"/>
              <a:t>Solidworks</a:t>
            </a:r>
            <a:r>
              <a:rPr lang="en-US" dirty="0"/>
              <a:t> (setup for easy design work)</a:t>
            </a:r>
          </a:p>
          <a:p>
            <a:pPr marL="742950" lvl="1" indent="-285750">
              <a:buFontTx/>
              <a:buChar char="-"/>
            </a:pPr>
            <a:endParaRPr lang="en-US" dirty="0"/>
          </a:p>
          <a:p>
            <a:pPr marL="742950" lvl="1" indent="-285750">
              <a:buFontTx/>
              <a:buChar char="-"/>
            </a:pPr>
            <a:endParaRPr lang="en-US" dirty="0"/>
          </a:p>
          <a:p>
            <a:pPr lvl="1"/>
            <a:endParaRPr lang="en-US" dirty="0"/>
          </a:p>
        </p:txBody>
      </p:sp>
      <p:pic>
        <p:nvPicPr>
          <p:cNvPr id="5" name="Picture 4">
            <a:extLst>
              <a:ext uri="{FF2B5EF4-FFF2-40B4-BE49-F238E27FC236}">
                <a16:creationId xmlns:a16="http://schemas.microsoft.com/office/drawing/2014/main" id="{E2559A60-ADA7-1640-864C-EB578FC858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33577" y="4939850"/>
            <a:ext cx="2210966" cy="1789830"/>
          </a:xfrm>
          <a:prstGeom prst="rect">
            <a:avLst/>
          </a:prstGeom>
        </p:spPr>
      </p:pic>
      <p:pic>
        <p:nvPicPr>
          <p:cNvPr id="7" name="Picture 6">
            <a:extLst>
              <a:ext uri="{FF2B5EF4-FFF2-40B4-BE49-F238E27FC236}">
                <a16:creationId xmlns:a16="http://schemas.microsoft.com/office/drawing/2014/main" id="{64BCD2FF-39F9-0948-90A7-D530BC9673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1168" y="4939850"/>
            <a:ext cx="2245638" cy="1918149"/>
          </a:xfrm>
          <a:prstGeom prst="rect">
            <a:avLst/>
          </a:prstGeom>
        </p:spPr>
      </p:pic>
      <p:pic>
        <p:nvPicPr>
          <p:cNvPr id="9" name="Picture 8">
            <a:extLst>
              <a:ext uri="{FF2B5EF4-FFF2-40B4-BE49-F238E27FC236}">
                <a16:creationId xmlns:a16="http://schemas.microsoft.com/office/drawing/2014/main" id="{D34E6129-4E86-D541-94F2-D32E9371F8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3431" y="4939850"/>
            <a:ext cx="2258889" cy="1857778"/>
          </a:xfrm>
          <a:prstGeom prst="rect">
            <a:avLst/>
          </a:prstGeom>
        </p:spPr>
      </p:pic>
      <p:pic>
        <p:nvPicPr>
          <p:cNvPr id="11" name="Picture 10">
            <a:extLst>
              <a:ext uri="{FF2B5EF4-FFF2-40B4-BE49-F238E27FC236}">
                <a16:creationId xmlns:a16="http://schemas.microsoft.com/office/drawing/2014/main" id="{4F930704-96D5-1747-9337-C6DCADCF1DE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62320" y="4946149"/>
            <a:ext cx="1945598" cy="1845180"/>
          </a:xfrm>
          <a:prstGeom prst="rect">
            <a:avLst/>
          </a:prstGeom>
        </p:spPr>
      </p:pic>
      <p:pic>
        <p:nvPicPr>
          <p:cNvPr id="13" name="Picture 12">
            <a:extLst>
              <a:ext uri="{FF2B5EF4-FFF2-40B4-BE49-F238E27FC236}">
                <a16:creationId xmlns:a16="http://schemas.microsoft.com/office/drawing/2014/main" id="{67AD4C58-9D9D-4745-B31A-9D11C26947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4050488"/>
            <a:ext cx="3433576" cy="2807511"/>
          </a:xfrm>
          <a:prstGeom prst="rect">
            <a:avLst/>
          </a:prstGeom>
        </p:spPr>
      </p:pic>
    </p:spTree>
    <p:extLst>
      <p:ext uri="{BB962C8B-B14F-4D97-AF65-F5344CB8AC3E}">
        <p14:creationId xmlns:p14="http://schemas.microsoft.com/office/powerpoint/2010/main" val="1851713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77A353-977E-4442-BE14-1457B97CBD5E}"/>
              </a:ext>
            </a:extLst>
          </p:cNvPr>
          <p:cNvSpPr txBox="1"/>
          <p:nvPr/>
        </p:nvSpPr>
        <p:spPr>
          <a:xfrm>
            <a:off x="809298" y="1250730"/>
            <a:ext cx="6867008" cy="523220"/>
          </a:xfrm>
          <a:prstGeom prst="rect">
            <a:avLst/>
          </a:prstGeom>
          <a:noFill/>
        </p:spPr>
        <p:txBody>
          <a:bodyPr wrap="none" rtlCol="0">
            <a:spAutoFit/>
          </a:bodyPr>
          <a:lstStyle/>
          <a:p>
            <a:r>
              <a:rPr lang="en-US" sz="2800" dirty="0"/>
              <a:t>Weight Reduction due to Space Requirements</a:t>
            </a:r>
          </a:p>
        </p:txBody>
      </p:sp>
      <p:pic>
        <p:nvPicPr>
          <p:cNvPr id="4" name="Picture 3">
            <a:extLst>
              <a:ext uri="{FF2B5EF4-FFF2-40B4-BE49-F238E27FC236}">
                <a16:creationId xmlns:a16="http://schemas.microsoft.com/office/drawing/2014/main" id="{C8CCAB71-10C3-F24A-B5CE-D9BF67A48E4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81420" y="218202"/>
            <a:ext cx="2710580" cy="2628024"/>
          </a:xfrm>
          <a:prstGeom prst="rect">
            <a:avLst/>
          </a:prstGeom>
        </p:spPr>
      </p:pic>
      <p:pic>
        <p:nvPicPr>
          <p:cNvPr id="6" name="Picture 5">
            <a:extLst>
              <a:ext uri="{FF2B5EF4-FFF2-40B4-BE49-F238E27FC236}">
                <a16:creationId xmlns:a16="http://schemas.microsoft.com/office/drawing/2014/main" id="{2A5005A1-B87F-5C46-9F01-1C79918DED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81420" y="2846226"/>
            <a:ext cx="2710580" cy="2233069"/>
          </a:xfrm>
          <a:prstGeom prst="rect">
            <a:avLst/>
          </a:prstGeom>
        </p:spPr>
      </p:pic>
      <p:pic>
        <p:nvPicPr>
          <p:cNvPr id="8" name="Picture 7">
            <a:extLst>
              <a:ext uri="{FF2B5EF4-FFF2-40B4-BE49-F238E27FC236}">
                <a16:creationId xmlns:a16="http://schemas.microsoft.com/office/drawing/2014/main" id="{97B98089-37F8-6C4A-8650-9C378C8C7E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0097" y="5079295"/>
            <a:ext cx="4981903" cy="1624386"/>
          </a:xfrm>
          <a:prstGeom prst="rect">
            <a:avLst/>
          </a:prstGeom>
        </p:spPr>
      </p:pic>
      <p:sp>
        <p:nvSpPr>
          <p:cNvPr id="9" name="TextBox 8">
            <a:extLst>
              <a:ext uri="{FF2B5EF4-FFF2-40B4-BE49-F238E27FC236}">
                <a16:creationId xmlns:a16="http://schemas.microsoft.com/office/drawing/2014/main" id="{2D79DABA-9831-5B46-93C4-7801BD13D166}"/>
              </a:ext>
            </a:extLst>
          </p:cNvPr>
          <p:cNvSpPr txBox="1"/>
          <p:nvPr/>
        </p:nvSpPr>
        <p:spPr>
          <a:xfrm>
            <a:off x="1037147" y="2669628"/>
            <a:ext cx="5738648" cy="1200329"/>
          </a:xfrm>
          <a:prstGeom prst="rect">
            <a:avLst/>
          </a:prstGeom>
          <a:noFill/>
        </p:spPr>
        <p:txBody>
          <a:bodyPr wrap="square" rtlCol="0">
            <a:spAutoFit/>
          </a:bodyPr>
          <a:lstStyle/>
          <a:p>
            <a:pPr marL="285750" indent="-285750">
              <a:buFontTx/>
              <a:buChar char="-"/>
            </a:pPr>
            <a:r>
              <a:rPr lang="en-US" dirty="0"/>
              <a:t>If you decrease the size of the car then you will decrease the amount of tubing used</a:t>
            </a:r>
          </a:p>
          <a:p>
            <a:pPr marL="285750" indent="-285750">
              <a:buFontTx/>
              <a:buChar char="-"/>
            </a:pPr>
            <a:r>
              <a:rPr lang="en-US" dirty="0"/>
              <a:t>Usually do not have the ability to do this because you are just making frame fit the suspension</a:t>
            </a:r>
          </a:p>
        </p:txBody>
      </p:sp>
    </p:spTree>
    <p:extLst>
      <p:ext uri="{BB962C8B-B14F-4D97-AF65-F5344CB8AC3E}">
        <p14:creationId xmlns:p14="http://schemas.microsoft.com/office/powerpoint/2010/main" val="2863425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17ABD6-5E5B-3B4A-BCA0-38D766A8A573}"/>
              </a:ext>
            </a:extLst>
          </p:cNvPr>
          <p:cNvSpPr txBox="1"/>
          <p:nvPr/>
        </p:nvSpPr>
        <p:spPr>
          <a:xfrm>
            <a:off x="1030014" y="1282262"/>
            <a:ext cx="1530291" cy="523220"/>
          </a:xfrm>
          <a:prstGeom prst="rect">
            <a:avLst/>
          </a:prstGeom>
          <a:noFill/>
        </p:spPr>
        <p:txBody>
          <a:bodyPr wrap="none" rtlCol="0">
            <a:spAutoFit/>
          </a:bodyPr>
          <a:lstStyle/>
          <a:p>
            <a:r>
              <a:rPr lang="en-US" sz="2800" dirty="0"/>
              <a:t>Outcome</a:t>
            </a:r>
          </a:p>
        </p:txBody>
      </p:sp>
      <p:sp>
        <p:nvSpPr>
          <p:cNvPr id="3" name="TextBox 2">
            <a:extLst>
              <a:ext uri="{FF2B5EF4-FFF2-40B4-BE49-F238E27FC236}">
                <a16:creationId xmlns:a16="http://schemas.microsoft.com/office/drawing/2014/main" id="{BF8B746F-73EB-1E44-997F-C8132A65DCFA}"/>
              </a:ext>
            </a:extLst>
          </p:cNvPr>
          <p:cNvSpPr txBox="1"/>
          <p:nvPr/>
        </p:nvSpPr>
        <p:spPr>
          <a:xfrm>
            <a:off x="0" y="2402591"/>
            <a:ext cx="7966841" cy="3416320"/>
          </a:xfrm>
          <a:prstGeom prst="rect">
            <a:avLst/>
          </a:prstGeom>
          <a:noFill/>
        </p:spPr>
        <p:txBody>
          <a:bodyPr wrap="square" rtlCol="0">
            <a:spAutoFit/>
          </a:bodyPr>
          <a:lstStyle/>
          <a:p>
            <a:r>
              <a:rPr lang="en-US" dirty="0"/>
              <a:t>A frame that weighed </a:t>
            </a:r>
            <a:r>
              <a:rPr lang="en-US" b="1" dirty="0"/>
              <a:t>10 </a:t>
            </a:r>
            <a:r>
              <a:rPr lang="en-US" b="1" dirty="0" err="1"/>
              <a:t>lbs</a:t>
            </a:r>
            <a:r>
              <a:rPr lang="en-US" b="1" dirty="0"/>
              <a:t> </a:t>
            </a:r>
            <a:r>
              <a:rPr lang="en-US" dirty="0"/>
              <a:t>lighter &amp; was only approximately 100 Nm/deg less stiff than the original frame.  </a:t>
            </a:r>
          </a:p>
          <a:p>
            <a:endParaRPr lang="en-US" dirty="0"/>
          </a:p>
          <a:p>
            <a:endParaRPr lang="en-US" dirty="0"/>
          </a:p>
          <a:p>
            <a:r>
              <a:rPr lang="en-US" dirty="0"/>
              <a:t>HOWEVER: To completely remake a competing frame for the 2021-2022 season is a big decision. There is a lot to consider:  </a:t>
            </a:r>
          </a:p>
          <a:p>
            <a:r>
              <a:rPr lang="en-US" dirty="0"/>
              <a:t>	- Collision testing (What happens to frame during crash)</a:t>
            </a:r>
          </a:p>
          <a:p>
            <a:r>
              <a:rPr lang="en-US" dirty="0"/>
              <a:t>	- New driver position problems</a:t>
            </a:r>
          </a:p>
          <a:p>
            <a:r>
              <a:rPr lang="en-US" dirty="0"/>
              <a:t>	- Aerodynamics mounting</a:t>
            </a:r>
          </a:p>
          <a:p>
            <a:r>
              <a:rPr lang="en-US" dirty="0"/>
              <a:t>	- Suspension constraints (no collision of moving linkages)</a:t>
            </a:r>
          </a:p>
          <a:p>
            <a:r>
              <a:rPr lang="en-US" dirty="0"/>
              <a:t>	- Driver comfort</a:t>
            </a:r>
          </a:p>
          <a:p>
            <a:r>
              <a:rPr lang="en-US" dirty="0"/>
              <a:t>	- The COST of these potential issue (can’t financially afford to be wrong)</a:t>
            </a:r>
          </a:p>
        </p:txBody>
      </p:sp>
      <p:pic>
        <p:nvPicPr>
          <p:cNvPr id="4" name="Picture 3">
            <a:extLst>
              <a:ext uri="{FF2B5EF4-FFF2-40B4-BE49-F238E27FC236}">
                <a16:creationId xmlns:a16="http://schemas.microsoft.com/office/drawing/2014/main" id="{8424B8D3-A564-A34D-BF3B-5B66ED4A55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3572" y="2768123"/>
            <a:ext cx="4382814" cy="2962253"/>
          </a:xfrm>
          <a:prstGeom prst="rect">
            <a:avLst/>
          </a:prstGeom>
        </p:spPr>
      </p:pic>
    </p:spTree>
    <p:extLst>
      <p:ext uri="{BB962C8B-B14F-4D97-AF65-F5344CB8AC3E}">
        <p14:creationId xmlns:p14="http://schemas.microsoft.com/office/powerpoint/2010/main" val="249581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47DA31-AC2B-2B4A-BF0B-D79363D0AE77}"/>
              </a:ext>
            </a:extLst>
          </p:cNvPr>
          <p:cNvSpPr txBox="1"/>
          <p:nvPr/>
        </p:nvSpPr>
        <p:spPr>
          <a:xfrm>
            <a:off x="4983900" y="2669813"/>
            <a:ext cx="2224199" cy="1200329"/>
          </a:xfrm>
          <a:prstGeom prst="rect">
            <a:avLst/>
          </a:prstGeom>
          <a:noFill/>
        </p:spPr>
        <p:txBody>
          <a:bodyPr wrap="none" rtlCol="0">
            <a:spAutoFit/>
          </a:bodyPr>
          <a:lstStyle/>
          <a:p>
            <a:pPr algn="ctr"/>
            <a:r>
              <a:rPr lang="en-US" sz="3600" dirty="0"/>
              <a:t>Kinematics</a:t>
            </a:r>
          </a:p>
          <a:p>
            <a:pPr algn="ctr"/>
            <a:endParaRPr lang="en-US" dirty="0"/>
          </a:p>
          <a:p>
            <a:pPr algn="ctr"/>
            <a:r>
              <a:rPr lang="en-US" dirty="0"/>
              <a:t>Mason </a:t>
            </a:r>
            <a:r>
              <a:rPr lang="en-US" dirty="0" err="1"/>
              <a:t>Pesson</a:t>
            </a:r>
            <a:endParaRPr lang="en-US" dirty="0"/>
          </a:p>
        </p:txBody>
      </p:sp>
    </p:spTree>
    <p:extLst>
      <p:ext uri="{BB962C8B-B14F-4D97-AF65-F5344CB8AC3E}">
        <p14:creationId xmlns:p14="http://schemas.microsoft.com/office/powerpoint/2010/main" val="1960865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F8C690F-E503-0847-B86D-39477885CB2C}"/>
              </a:ext>
            </a:extLst>
          </p:cNvPr>
          <p:cNvSpPr txBox="1"/>
          <p:nvPr/>
        </p:nvSpPr>
        <p:spPr>
          <a:xfrm>
            <a:off x="471234" y="946117"/>
            <a:ext cx="3849131" cy="646331"/>
          </a:xfrm>
          <a:prstGeom prst="rect">
            <a:avLst/>
          </a:prstGeom>
          <a:noFill/>
        </p:spPr>
        <p:txBody>
          <a:bodyPr wrap="none" rtlCol="0">
            <a:spAutoFit/>
          </a:bodyPr>
          <a:lstStyle/>
          <a:p>
            <a:r>
              <a:rPr lang="en-US" sz="3600" dirty="0"/>
              <a:t>Tire Data Collection</a:t>
            </a:r>
          </a:p>
        </p:txBody>
      </p:sp>
      <p:pic>
        <p:nvPicPr>
          <p:cNvPr id="10" name="Picture 9">
            <a:extLst>
              <a:ext uri="{FF2B5EF4-FFF2-40B4-BE49-F238E27FC236}">
                <a16:creationId xmlns:a16="http://schemas.microsoft.com/office/drawing/2014/main" id="{723CADCC-D407-144B-B441-B704C28C971B}"/>
              </a:ext>
            </a:extLst>
          </p:cNvPr>
          <p:cNvPicPr>
            <a:picLocks noChangeAspect="1"/>
          </p:cNvPicPr>
          <p:nvPr/>
        </p:nvPicPr>
        <p:blipFill>
          <a:blip r:embed="rId2"/>
          <a:stretch>
            <a:fillRect/>
          </a:stretch>
        </p:blipFill>
        <p:spPr>
          <a:xfrm>
            <a:off x="5356192" y="4215959"/>
            <a:ext cx="2468979" cy="2629333"/>
          </a:xfrm>
          <a:prstGeom prst="rect">
            <a:avLst/>
          </a:prstGeom>
        </p:spPr>
      </p:pic>
      <p:pic>
        <p:nvPicPr>
          <p:cNvPr id="11" name="Picture 10">
            <a:extLst>
              <a:ext uri="{FF2B5EF4-FFF2-40B4-BE49-F238E27FC236}">
                <a16:creationId xmlns:a16="http://schemas.microsoft.com/office/drawing/2014/main" id="{8CA5A891-D12A-C747-B22F-8906506D8435}"/>
              </a:ext>
            </a:extLst>
          </p:cNvPr>
          <p:cNvPicPr>
            <a:picLocks noChangeAspect="1"/>
          </p:cNvPicPr>
          <p:nvPr/>
        </p:nvPicPr>
        <p:blipFill>
          <a:blip r:embed="rId3"/>
          <a:stretch>
            <a:fillRect/>
          </a:stretch>
        </p:blipFill>
        <p:spPr>
          <a:xfrm>
            <a:off x="8558315" y="604975"/>
            <a:ext cx="3633685" cy="822960"/>
          </a:xfrm>
          <a:prstGeom prst="rect">
            <a:avLst/>
          </a:prstGeom>
        </p:spPr>
      </p:pic>
      <p:sp>
        <p:nvSpPr>
          <p:cNvPr id="12" name="TextBox 11">
            <a:extLst>
              <a:ext uri="{FF2B5EF4-FFF2-40B4-BE49-F238E27FC236}">
                <a16:creationId xmlns:a16="http://schemas.microsoft.com/office/drawing/2014/main" id="{977D702B-76F4-D64C-99E3-543F3B2B244B}"/>
              </a:ext>
            </a:extLst>
          </p:cNvPr>
          <p:cNvSpPr txBox="1"/>
          <p:nvPr/>
        </p:nvSpPr>
        <p:spPr>
          <a:xfrm>
            <a:off x="471234" y="1662862"/>
            <a:ext cx="7474667" cy="2800767"/>
          </a:xfrm>
          <a:prstGeom prst="rect">
            <a:avLst/>
          </a:prstGeom>
          <a:noFill/>
        </p:spPr>
        <p:txBody>
          <a:bodyPr wrap="square" rtlCol="0">
            <a:spAutoFit/>
          </a:bodyPr>
          <a:lstStyle/>
          <a:p>
            <a:pPr marL="285750" indent="-285750">
              <a:buFontTx/>
              <a:buChar char="-"/>
            </a:pPr>
            <a:r>
              <a:rPr lang="en-US" sz="1600" dirty="0"/>
              <a:t>Tire data is presented by Milliken Research Associates Incorporated on common tires used by FSAE teams.  (Hoosier, Goodyear, Continental, Avon)</a:t>
            </a:r>
          </a:p>
          <a:p>
            <a:pPr marL="285750" indent="-285750">
              <a:buFontTx/>
              <a:buChar char="-"/>
            </a:pPr>
            <a:r>
              <a:rPr lang="en-US" sz="1600" dirty="0"/>
              <a:t>The data contains variables that define the performance of the tire under specific dynamic situation. All accessible variables can be found in the table below.</a:t>
            </a:r>
          </a:p>
          <a:p>
            <a:pPr marL="285750" indent="-285750">
              <a:buFontTx/>
              <a:buChar char="-"/>
            </a:pPr>
            <a:r>
              <a:rPr lang="en-US" sz="1600" dirty="0"/>
              <a:t>The data is collected at </a:t>
            </a:r>
            <a:r>
              <a:rPr lang="en-US" sz="1600" dirty="0" err="1"/>
              <a:t>Calspans</a:t>
            </a:r>
            <a:r>
              <a:rPr lang="en-US" sz="1600" dirty="0"/>
              <a:t> state of the art tire testing facility, shown in the picture below.</a:t>
            </a:r>
          </a:p>
          <a:p>
            <a:pPr marL="285750" indent="-285750">
              <a:buFontTx/>
              <a:buChar char="-"/>
            </a:pPr>
            <a:r>
              <a:rPr lang="en-US" sz="1600" dirty="0"/>
              <a:t>Although this data is collected by true professionals, it is important to recognize that there are still faults in the data.</a:t>
            </a:r>
          </a:p>
          <a:p>
            <a:pPr marL="285750" indent="-285750">
              <a:buFontTx/>
              <a:buChar char="-"/>
            </a:pPr>
            <a:r>
              <a:rPr lang="en-US" sz="1600" dirty="0"/>
              <a:t>The goal of using this data was to obtain an understand on the characteristics of the tire, so an optimized suspension system could be designed and modified for given road conditions.</a:t>
            </a:r>
          </a:p>
        </p:txBody>
      </p:sp>
      <p:pic>
        <p:nvPicPr>
          <p:cNvPr id="13" name="Picture 12">
            <a:extLst>
              <a:ext uri="{FF2B5EF4-FFF2-40B4-BE49-F238E27FC236}">
                <a16:creationId xmlns:a16="http://schemas.microsoft.com/office/drawing/2014/main" id="{45BAA817-4620-2841-9A51-A182495685C2}"/>
              </a:ext>
            </a:extLst>
          </p:cNvPr>
          <p:cNvPicPr>
            <a:picLocks noChangeAspect="1"/>
          </p:cNvPicPr>
          <p:nvPr/>
        </p:nvPicPr>
        <p:blipFill>
          <a:blip r:embed="rId4"/>
          <a:stretch>
            <a:fillRect/>
          </a:stretch>
        </p:blipFill>
        <p:spPr>
          <a:xfrm>
            <a:off x="7983433" y="2842444"/>
            <a:ext cx="4045014" cy="3936858"/>
          </a:xfrm>
          <a:prstGeom prst="rect">
            <a:avLst/>
          </a:prstGeom>
        </p:spPr>
      </p:pic>
    </p:spTree>
    <p:extLst>
      <p:ext uri="{BB962C8B-B14F-4D97-AF65-F5344CB8AC3E}">
        <p14:creationId xmlns:p14="http://schemas.microsoft.com/office/powerpoint/2010/main" val="1827698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A22329-450B-3445-AA57-82CE34C63176}"/>
              </a:ext>
            </a:extLst>
          </p:cNvPr>
          <p:cNvSpPr txBox="1"/>
          <p:nvPr/>
        </p:nvSpPr>
        <p:spPr>
          <a:xfrm>
            <a:off x="418681" y="940359"/>
            <a:ext cx="2831544" cy="523220"/>
          </a:xfrm>
          <a:prstGeom prst="rect">
            <a:avLst/>
          </a:prstGeom>
          <a:noFill/>
        </p:spPr>
        <p:txBody>
          <a:bodyPr wrap="none" rtlCol="0">
            <a:spAutoFit/>
          </a:bodyPr>
          <a:lstStyle/>
          <a:p>
            <a:r>
              <a:rPr lang="en-US" sz="2800" dirty="0"/>
              <a:t>Studying The Data</a:t>
            </a:r>
          </a:p>
        </p:txBody>
      </p:sp>
      <p:sp>
        <p:nvSpPr>
          <p:cNvPr id="3" name="TextBox 2">
            <a:extLst>
              <a:ext uri="{FF2B5EF4-FFF2-40B4-BE49-F238E27FC236}">
                <a16:creationId xmlns:a16="http://schemas.microsoft.com/office/drawing/2014/main" id="{D3835510-2560-7845-B61A-B32D28DF15F8}"/>
              </a:ext>
            </a:extLst>
          </p:cNvPr>
          <p:cNvSpPr txBox="1"/>
          <p:nvPr/>
        </p:nvSpPr>
        <p:spPr>
          <a:xfrm>
            <a:off x="941196" y="1811214"/>
            <a:ext cx="7685314" cy="3416320"/>
          </a:xfrm>
          <a:prstGeom prst="rect">
            <a:avLst/>
          </a:prstGeom>
          <a:noFill/>
        </p:spPr>
        <p:txBody>
          <a:bodyPr wrap="square" rtlCol="0">
            <a:spAutoFit/>
          </a:bodyPr>
          <a:lstStyle/>
          <a:p>
            <a:pPr marL="285750" indent="-285750">
              <a:buFontTx/>
              <a:buChar char="-"/>
            </a:pPr>
            <a:r>
              <a:rPr lang="en-US" dirty="0"/>
              <a:t>In order to get the most out of the data requires an understanding on the interaction between different variables found in the table on the previous page.</a:t>
            </a:r>
          </a:p>
          <a:p>
            <a:pPr marL="285750" indent="-285750">
              <a:buFontTx/>
              <a:buChar char="-"/>
            </a:pPr>
            <a:r>
              <a:rPr lang="en-US" dirty="0"/>
              <a:t>In a general since, your goal is the following:</a:t>
            </a:r>
          </a:p>
          <a:p>
            <a:pPr marL="800100" lvl="1" indent="-342900">
              <a:buAutoNum type="arabicPeriod"/>
            </a:pPr>
            <a:r>
              <a:rPr lang="en-US" dirty="0"/>
              <a:t>How can I optimize the tires ability produce lateral and longitudinal forces without exceeding its range of elastic deformation?</a:t>
            </a:r>
          </a:p>
          <a:p>
            <a:pPr marL="800100" lvl="1" indent="-342900">
              <a:buAutoNum type="arabicPeriod"/>
            </a:pPr>
            <a:r>
              <a:rPr lang="en-US" dirty="0"/>
              <a:t>If I optimize the above performance, how will it affect the rest of the vehicle?</a:t>
            </a:r>
          </a:p>
          <a:p>
            <a:pPr marL="285750" indent="-285750">
              <a:buFontTx/>
              <a:buChar char="-"/>
            </a:pPr>
            <a:r>
              <a:rPr lang="en-US" dirty="0"/>
              <a:t>Goal number 1 can be accomplished by studying the relationship between a tires slip angle with lateral force &amp; slip ratio with longitudinal force, while changing inclination angle, tire pressure and normal force.</a:t>
            </a:r>
          </a:p>
          <a:p>
            <a:pPr marL="285750" indent="-285750">
              <a:buFontTx/>
              <a:buChar char="-"/>
            </a:pPr>
            <a:r>
              <a:rPr lang="en-US" dirty="0"/>
              <a:t>Goal 2 requires a model of the vehicle</a:t>
            </a:r>
          </a:p>
        </p:txBody>
      </p:sp>
      <p:pic>
        <p:nvPicPr>
          <p:cNvPr id="4" name="Picture 3">
            <a:extLst>
              <a:ext uri="{FF2B5EF4-FFF2-40B4-BE49-F238E27FC236}">
                <a16:creationId xmlns:a16="http://schemas.microsoft.com/office/drawing/2014/main" id="{E2B57FCD-1618-DB45-B925-89111AEB4A36}"/>
              </a:ext>
            </a:extLst>
          </p:cNvPr>
          <p:cNvPicPr>
            <a:picLocks noChangeAspect="1"/>
          </p:cNvPicPr>
          <p:nvPr/>
        </p:nvPicPr>
        <p:blipFill>
          <a:blip r:embed="rId2"/>
          <a:stretch>
            <a:fillRect/>
          </a:stretch>
        </p:blipFill>
        <p:spPr>
          <a:xfrm>
            <a:off x="9185303" y="2409930"/>
            <a:ext cx="2434777" cy="3657963"/>
          </a:xfrm>
          <a:prstGeom prst="rect">
            <a:avLst/>
          </a:prstGeom>
        </p:spPr>
      </p:pic>
    </p:spTree>
    <p:extLst>
      <p:ext uri="{BB962C8B-B14F-4D97-AF65-F5344CB8AC3E}">
        <p14:creationId xmlns:p14="http://schemas.microsoft.com/office/powerpoint/2010/main" val="3193965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E8F7AE-2C84-0B49-ABD5-E792375FB74E}"/>
              </a:ext>
            </a:extLst>
          </p:cNvPr>
          <p:cNvSpPr txBox="1"/>
          <p:nvPr/>
        </p:nvSpPr>
        <p:spPr>
          <a:xfrm>
            <a:off x="283029" y="791308"/>
            <a:ext cx="3053978" cy="523220"/>
          </a:xfrm>
          <a:prstGeom prst="rect">
            <a:avLst/>
          </a:prstGeom>
          <a:noFill/>
        </p:spPr>
        <p:txBody>
          <a:bodyPr wrap="none" rtlCol="0">
            <a:spAutoFit/>
          </a:bodyPr>
          <a:lstStyle/>
          <a:p>
            <a:r>
              <a:rPr lang="en-US" sz="2800" dirty="0"/>
              <a:t>Organizing the Data</a:t>
            </a:r>
          </a:p>
        </p:txBody>
      </p:sp>
      <p:pic>
        <p:nvPicPr>
          <p:cNvPr id="3" name="Picture 2">
            <a:extLst>
              <a:ext uri="{FF2B5EF4-FFF2-40B4-BE49-F238E27FC236}">
                <a16:creationId xmlns:a16="http://schemas.microsoft.com/office/drawing/2014/main" id="{4AADDAB9-3A86-704A-B09B-E85011EAB3EB}"/>
              </a:ext>
            </a:extLst>
          </p:cNvPr>
          <p:cNvPicPr>
            <a:picLocks noChangeAspect="1"/>
          </p:cNvPicPr>
          <p:nvPr/>
        </p:nvPicPr>
        <p:blipFill>
          <a:blip r:embed="rId2"/>
          <a:stretch>
            <a:fillRect/>
          </a:stretch>
        </p:blipFill>
        <p:spPr>
          <a:xfrm>
            <a:off x="0" y="4882100"/>
            <a:ext cx="12192000" cy="2538608"/>
          </a:xfrm>
          <a:prstGeom prst="rect">
            <a:avLst/>
          </a:prstGeom>
        </p:spPr>
      </p:pic>
      <p:pic>
        <p:nvPicPr>
          <p:cNvPr id="4" name="Picture 3">
            <a:extLst>
              <a:ext uri="{FF2B5EF4-FFF2-40B4-BE49-F238E27FC236}">
                <a16:creationId xmlns:a16="http://schemas.microsoft.com/office/drawing/2014/main" id="{CA2E3273-907A-8A4D-9017-A47270037134}"/>
              </a:ext>
            </a:extLst>
          </p:cNvPr>
          <p:cNvPicPr>
            <a:picLocks noChangeAspect="1"/>
          </p:cNvPicPr>
          <p:nvPr/>
        </p:nvPicPr>
        <p:blipFill>
          <a:blip r:embed="rId3"/>
          <a:stretch>
            <a:fillRect/>
          </a:stretch>
        </p:blipFill>
        <p:spPr>
          <a:xfrm>
            <a:off x="0" y="3816123"/>
            <a:ext cx="12192000" cy="1053894"/>
          </a:xfrm>
          <a:prstGeom prst="rect">
            <a:avLst/>
          </a:prstGeom>
        </p:spPr>
      </p:pic>
      <p:sp>
        <p:nvSpPr>
          <p:cNvPr id="5" name="TextBox 4">
            <a:extLst>
              <a:ext uri="{FF2B5EF4-FFF2-40B4-BE49-F238E27FC236}">
                <a16:creationId xmlns:a16="http://schemas.microsoft.com/office/drawing/2014/main" id="{C79E25C6-4586-284D-858F-D99C164A8FC3}"/>
              </a:ext>
            </a:extLst>
          </p:cNvPr>
          <p:cNvSpPr txBox="1"/>
          <p:nvPr/>
        </p:nvSpPr>
        <p:spPr>
          <a:xfrm>
            <a:off x="1143000" y="1531537"/>
            <a:ext cx="9808904" cy="2308324"/>
          </a:xfrm>
          <a:prstGeom prst="rect">
            <a:avLst/>
          </a:prstGeom>
          <a:noFill/>
        </p:spPr>
        <p:txBody>
          <a:bodyPr wrap="none" rtlCol="0">
            <a:spAutoFit/>
          </a:bodyPr>
          <a:lstStyle/>
          <a:p>
            <a:pPr marL="285750" indent="-285750">
              <a:buFontTx/>
              <a:buChar char="-"/>
            </a:pPr>
            <a:r>
              <a:rPr lang="en-US" dirty="0"/>
              <a:t>Multiple MATLAB code were produced in order to efficiently extract the data. </a:t>
            </a:r>
          </a:p>
          <a:p>
            <a:pPr marL="285750" indent="-285750">
              <a:buFontTx/>
              <a:buChar char="-"/>
            </a:pPr>
            <a:r>
              <a:rPr lang="en-US" dirty="0"/>
              <a:t>The output of these codes were then formatted and posted into an excel for correct documentation</a:t>
            </a:r>
          </a:p>
          <a:p>
            <a:endParaRPr lang="en-US" dirty="0"/>
          </a:p>
          <a:p>
            <a:pPr marL="285750" indent="-285750">
              <a:buFontTx/>
              <a:buChar char="-"/>
            </a:pPr>
            <a:r>
              <a:rPr lang="en-US" dirty="0"/>
              <a:t>Main Outcomes:</a:t>
            </a:r>
          </a:p>
          <a:p>
            <a:pPr marL="742950" lvl="1" indent="-285750">
              <a:buFontTx/>
              <a:buChar char="-"/>
            </a:pPr>
            <a:r>
              <a:rPr lang="en-US" dirty="0"/>
              <a:t>Design Criterion:</a:t>
            </a:r>
          </a:p>
          <a:p>
            <a:pPr lvl="1"/>
            <a:r>
              <a:rPr lang="en-US" dirty="0"/>
              <a:t>	Tires produce max lateral force at a given slip angle with zero camber </a:t>
            </a:r>
          </a:p>
          <a:p>
            <a:pPr marL="742950" lvl="1" indent="-285750">
              <a:buFontTx/>
              <a:buChar char="-"/>
            </a:pPr>
            <a:r>
              <a:rPr lang="en-US" dirty="0"/>
              <a:t>Maintenance Criterion:</a:t>
            </a:r>
          </a:p>
          <a:p>
            <a:pPr lvl="2"/>
            <a:r>
              <a:rPr lang="en-US" dirty="0"/>
              <a:t>Ability to scale the tire pressure to understood levels for different dynamic event</a:t>
            </a:r>
          </a:p>
        </p:txBody>
      </p:sp>
    </p:spTree>
    <p:extLst>
      <p:ext uri="{BB962C8B-B14F-4D97-AF65-F5344CB8AC3E}">
        <p14:creationId xmlns:p14="http://schemas.microsoft.com/office/powerpoint/2010/main" val="2254110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6597CA-378A-0B40-AC9A-97EEADEC89EC}"/>
              </a:ext>
            </a:extLst>
          </p:cNvPr>
          <p:cNvSpPr txBox="1"/>
          <p:nvPr/>
        </p:nvSpPr>
        <p:spPr>
          <a:xfrm>
            <a:off x="439616" y="767861"/>
            <a:ext cx="3403239" cy="523220"/>
          </a:xfrm>
          <a:prstGeom prst="rect">
            <a:avLst/>
          </a:prstGeom>
          <a:noFill/>
        </p:spPr>
        <p:txBody>
          <a:bodyPr wrap="none" rtlCol="0">
            <a:spAutoFit/>
          </a:bodyPr>
          <a:lstStyle/>
          <a:p>
            <a:r>
              <a:rPr lang="en-US" sz="2800"/>
              <a:t>Modeling The Vehicle </a:t>
            </a:r>
            <a:endParaRPr lang="en-US" sz="2800" dirty="0"/>
          </a:p>
        </p:txBody>
      </p:sp>
      <p:sp>
        <p:nvSpPr>
          <p:cNvPr id="3" name="TextBox 2">
            <a:extLst>
              <a:ext uri="{FF2B5EF4-FFF2-40B4-BE49-F238E27FC236}">
                <a16:creationId xmlns:a16="http://schemas.microsoft.com/office/drawing/2014/main" id="{0CE0F26E-968E-5144-B87D-FE0E54FB6CA6}"/>
              </a:ext>
            </a:extLst>
          </p:cNvPr>
          <p:cNvSpPr txBox="1"/>
          <p:nvPr/>
        </p:nvSpPr>
        <p:spPr>
          <a:xfrm>
            <a:off x="926941" y="1291081"/>
            <a:ext cx="10302949" cy="923330"/>
          </a:xfrm>
          <a:prstGeom prst="rect">
            <a:avLst/>
          </a:prstGeom>
          <a:noFill/>
        </p:spPr>
        <p:txBody>
          <a:bodyPr wrap="none" rtlCol="0">
            <a:spAutoFit/>
          </a:bodyPr>
          <a:lstStyle/>
          <a:p>
            <a:r>
              <a:rPr lang="en-US" dirty="0"/>
              <a:t>- If the goal is to keep the tire at zero camber to maximize lateral forces then how can this be accomplished?</a:t>
            </a:r>
          </a:p>
          <a:p>
            <a:r>
              <a:rPr lang="en-US" dirty="0"/>
              <a:t>	</a:t>
            </a:r>
          </a:p>
          <a:p>
            <a:r>
              <a:rPr lang="en-US" b="1" i="1" dirty="0"/>
              <a:t>Need a model of the vehicle </a:t>
            </a:r>
          </a:p>
        </p:txBody>
      </p:sp>
      <p:pic>
        <p:nvPicPr>
          <p:cNvPr id="4" name="Picture 3">
            <a:extLst>
              <a:ext uri="{FF2B5EF4-FFF2-40B4-BE49-F238E27FC236}">
                <a16:creationId xmlns:a16="http://schemas.microsoft.com/office/drawing/2014/main" id="{F38806F0-0C29-E841-A23C-4AC9B2BBDD7E}"/>
              </a:ext>
            </a:extLst>
          </p:cNvPr>
          <p:cNvPicPr>
            <a:picLocks noChangeAspect="1"/>
          </p:cNvPicPr>
          <p:nvPr/>
        </p:nvPicPr>
        <p:blipFill>
          <a:blip r:embed="rId2"/>
          <a:stretch>
            <a:fillRect/>
          </a:stretch>
        </p:blipFill>
        <p:spPr>
          <a:xfrm>
            <a:off x="439616" y="2553118"/>
            <a:ext cx="5057533" cy="3679371"/>
          </a:xfrm>
          <a:prstGeom prst="rect">
            <a:avLst/>
          </a:prstGeom>
        </p:spPr>
      </p:pic>
      <p:pic>
        <p:nvPicPr>
          <p:cNvPr id="5" name="Picture 4">
            <a:extLst>
              <a:ext uri="{FF2B5EF4-FFF2-40B4-BE49-F238E27FC236}">
                <a16:creationId xmlns:a16="http://schemas.microsoft.com/office/drawing/2014/main" id="{9FC96CC2-15D4-3E49-AA0B-6234F2A912D7}"/>
              </a:ext>
            </a:extLst>
          </p:cNvPr>
          <p:cNvPicPr>
            <a:picLocks noChangeAspect="1"/>
          </p:cNvPicPr>
          <p:nvPr/>
        </p:nvPicPr>
        <p:blipFill>
          <a:blip r:embed="rId3"/>
          <a:stretch>
            <a:fillRect/>
          </a:stretch>
        </p:blipFill>
        <p:spPr>
          <a:xfrm>
            <a:off x="6285246" y="1755081"/>
            <a:ext cx="5203370" cy="5102919"/>
          </a:xfrm>
          <a:prstGeom prst="rect">
            <a:avLst/>
          </a:prstGeom>
        </p:spPr>
      </p:pic>
    </p:spTree>
    <p:extLst>
      <p:ext uri="{BB962C8B-B14F-4D97-AF65-F5344CB8AC3E}">
        <p14:creationId xmlns:p14="http://schemas.microsoft.com/office/powerpoint/2010/main" val="1101831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69A9C4-74C4-6E4C-8CAF-34652109DA8A}"/>
              </a:ext>
            </a:extLst>
          </p:cNvPr>
          <p:cNvSpPr txBox="1"/>
          <p:nvPr/>
        </p:nvSpPr>
        <p:spPr>
          <a:xfrm>
            <a:off x="155007" y="1874729"/>
            <a:ext cx="2196307" cy="523220"/>
          </a:xfrm>
          <a:prstGeom prst="rect">
            <a:avLst/>
          </a:prstGeom>
          <a:noFill/>
        </p:spPr>
        <p:txBody>
          <a:bodyPr wrap="none" rtlCol="0">
            <a:spAutoFit/>
          </a:bodyPr>
          <a:lstStyle/>
          <a:p>
            <a:r>
              <a:rPr lang="en-US" sz="2800" dirty="0"/>
              <a:t>Lateral Model</a:t>
            </a:r>
          </a:p>
        </p:txBody>
      </p:sp>
      <p:pic>
        <p:nvPicPr>
          <p:cNvPr id="3" name="Online Media 7" descr="2021-09-19 17-08-12">
            <a:hlinkClick r:id="" action="ppaction://media"/>
            <a:extLst>
              <a:ext uri="{FF2B5EF4-FFF2-40B4-BE49-F238E27FC236}">
                <a16:creationId xmlns:a16="http://schemas.microsoft.com/office/drawing/2014/main" id="{057C398B-256A-7941-91B0-D8A826FB37F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27939" y="0"/>
            <a:ext cx="8464062" cy="4761035"/>
          </a:xfrm>
          <a:prstGeom prst="rect">
            <a:avLst/>
          </a:prstGeom>
        </p:spPr>
      </p:pic>
      <p:sp>
        <p:nvSpPr>
          <p:cNvPr id="4" name="TextBox 3">
            <a:extLst>
              <a:ext uri="{FF2B5EF4-FFF2-40B4-BE49-F238E27FC236}">
                <a16:creationId xmlns:a16="http://schemas.microsoft.com/office/drawing/2014/main" id="{13BC4223-0E51-7747-A120-30DB7B8E55DE}"/>
              </a:ext>
            </a:extLst>
          </p:cNvPr>
          <p:cNvSpPr txBox="1"/>
          <p:nvPr/>
        </p:nvSpPr>
        <p:spPr>
          <a:xfrm>
            <a:off x="492369" y="4636226"/>
            <a:ext cx="7930662" cy="1754326"/>
          </a:xfrm>
          <a:prstGeom prst="rect">
            <a:avLst/>
          </a:prstGeom>
          <a:noFill/>
        </p:spPr>
        <p:txBody>
          <a:bodyPr wrap="square" rtlCol="0">
            <a:spAutoFit/>
          </a:bodyPr>
          <a:lstStyle/>
          <a:p>
            <a:r>
              <a:rPr lang="en-US" dirty="0"/>
              <a:t>Output from model:</a:t>
            </a:r>
          </a:p>
          <a:p>
            <a:r>
              <a:rPr lang="en-US" dirty="0"/>
              <a:t>	- Necessary control arm positioning in reference to the frame and tire</a:t>
            </a:r>
          </a:p>
          <a:p>
            <a:r>
              <a:rPr lang="en-US" dirty="0"/>
              <a:t>	- Roll center position in reference to the wheel center</a:t>
            </a:r>
          </a:p>
          <a:p>
            <a:r>
              <a:rPr lang="en-US" dirty="0"/>
              <a:t>	- Dynamic Camber</a:t>
            </a:r>
          </a:p>
          <a:p>
            <a:r>
              <a:rPr lang="en-US" dirty="0"/>
              <a:t>	- Manipulation of bump steer from positioning of toe rod</a:t>
            </a:r>
          </a:p>
          <a:p>
            <a:r>
              <a:rPr lang="en-US" dirty="0"/>
              <a:t>	</a:t>
            </a:r>
          </a:p>
        </p:txBody>
      </p:sp>
    </p:spTree>
    <p:extLst>
      <p:ext uri="{BB962C8B-B14F-4D97-AF65-F5344CB8AC3E}">
        <p14:creationId xmlns:p14="http://schemas.microsoft.com/office/powerpoint/2010/main" val="138681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E8CB4C-1B90-EC47-B0FD-AD6A1E9F548E}"/>
              </a:ext>
            </a:extLst>
          </p:cNvPr>
          <p:cNvSpPr txBox="1"/>
          <p:nvPr/>
        </p:nvSpPr>
        <p:spPr>
          <a:xfrm>
            <a:off x="337476" y="2084621"/>
            <a:ext cx="3013967" cy="523220"/>
          </a:xfrm>
          <a:prstGeom prst="rect">
            <a:avLst/>
          </a:prstGeom>
          <a:noFill/>
        </p:spPr>
        <p:txBody>
          <a:bodyPr wrap="none" rtlCol="0">
            <a:spAutoFit/>
          </a:bodyPr>
          <a:lstStyle/>
          <a:p>
            <a:r>
              <a:rPr lang="en-US" sz="2800" dirty="0"/>
              <a:t>Longitudinal Model</a:t>
            </a:r>
          </a:p>
        </p:txBody>
      </p:sp>
      <p:pic>
        <p:nvPicPr>
          <p:cNvPr id="3" name="Online Media 6" descr="2021-09-19 17-13-38">
            <a:hlinkClick r:id="" action="ppaction://media"/>
            <a:extLst>
              <a:ext uri="{FF2B5EF4-FFF2-40B4-BE49-F238E27FC236}">
                <a16:creationId xmlns:a16="http://schemas.microsoft.com/office/drawing/2014/main" id="{AA434E22-943B-0743-B540-87938CC6AC5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98277" y="108887"/>
            <a:ext cx="8393723" cy="4721469"/>
          </a:xfrm>
          <a:prstGeom prst="rect">
            <a:avLst/>
          </a:prstGeom>
        </p:spPr>
      </p:pic>
      <p:sp>
        <p:nvSpPr>
          <p:cNvPr id="4" name="TextBox 3">
            <a:extLst>
              <a:ext uri="{FF2B5EF4-FFF2-40B4-BE49-F238E27FC236}">
                <a16:creationId xmlns:a16="http://schemas.microsoft.com/office/drawing/2014/main" id="{77056CB6-D29B-DE4A-B046-B831ED6112E1}"/>
              </a:ext>
            </a:extLst>
          </p:cNvPr>
          <p:cNvSpPr txBox="1"/>
          <p:nvPr/>
        </p:nvSpPr>
        <p:spPr>
          <a:xfrm>
            <a:off x="235205" y="4830356"/>
            <a:ext cx="6232475" cy="923330"/>
          </a:xfrm>
          <a:prstGeom prst="rect">
            <a:avLst/>
          </a:prstGeom>
          <a:noFill/>
        </p:spPr>
        <p:txBody>
          <a:bodyPr wrap="none" rtlCol="0">
            <a:spAutoFit/>
          </a:bodyPr>
          <a:lstStyle/>
          <a:p>
            <a:r>
              <a:rPr lang="en-US" dirty="0"/>
              <a:t>Output from model:</a:t>
            </a:r>
          </a:p>
          <a:p>
            <a:r>
              <a:rPr lang="en-US" dirty="0"/>
              <a:t>	- Effects that tire displacement have on dynamic caster</a:t>
            </a:r>
          </a:p>
          <a:p>
            <a:r>
              <a:rPr lang="en-US" dirty="0"/>
              <a:t>	 - Percentage anti-dive, anti-squat, and anti-lift</a:t>
            </a:r>
          </a:p>
        </p:txBody>
      </p:sp>
    </p:spTree>
    <p:extLst>
      <p:ext uri="{BB962C8B-B14F-4D97-AF65-F5344CB8AC3E}">
        <p14:creationId xmlns:p14="http://schemas.microsoft.com/office/powerpoint/2010/main" val="330952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BC7506C-4324-7D45-AC06-70D4BB8167B2}"/>
              </a:ext>
            </a:extLst>
          </p:cNvPr>
          <p:cNvSpPr txBox="1"/>
          <p:nvPr/>
        </p:nvSpPr>
        <p:spPr>
          <a:xfrm>
            <a:off x="308987" y="2376435"/>
            <a:ext cx="2476960" cy="523220"/>
          </a:xfrm>
          <a:prstGeom prst="rect">
            <a:avLst/>
          </a:prstGeom>
          <a:noFill/>
        </p:spPr>
        <p:txBody>
          <a:bodyPr wrap="none" rtlCol="0">
            <a:spAutoFit/>
          </a:bodyPr>
          <a:lstStyle/>
          <a:p>
            <a:r>
              <a:rPr lang="en-US" sz="2800" dirty="0"/>
              <a:t>Dynamic Model</a:t>
            </a:r>
          </a:p>
        </p:txBody>
      </p:sp>
      <p:pic>
        <p:nvPicPr>
          <p:cNvPr id="7" name="Picture 6">
            <a:extLst>
              <a:ext uri="{FF2B5EF4-FFF2-40B4-BE49-F238E27FC236}">
                <a16:creationId xmlns:a16="http://schemas.microsoft.com/office/drawing/2014/main" id="{1CFB5927-687F-2147-B9DB-B60FFD03785C}"/>
              </a:ext>
            </a:extLst>
          </p:cNvPr>
          <p:cNvPicPr>
            <a:picLocks noChangeAspect="1"/>
          </p:cNvPicPr>
          <p:nvPr/>
        </p:nvPicPr>
        <p:blipFill>
          <a:blip r:embed="rId2"/>
          <a:stretch>
            <a:fillRect/>
          </a:stretch>
        </p:blipFill>
        <p:spPr>
          <a:xfrm>
            <a:off x="5767754" y="0"/>
            <a:ext cx="6424246" cy="4673660"/>
          </a:xfrm>
          <a:prstGeom prst="rect">
            <a:avLst/>
          </a:prstGeom>
        </p:spPr>
      </p:pic>
      <p:sp>
        <p:nvSpPr>
          <p:cNvPr id="8" name="TextBox 7">
            <a:extLst>
              <a:ext uri="{FF2B5EF4-FFF2-40B4-BE49-F238E27FC236}">
                <a16:creationId xmlns:a16="http://schemas.microsoft.com/office/drawing/2014/main" id="{99E6E889-CE83-F343-BE25-507AF2DA6F1C}"/>
              </a:ext>
            </a:extLst>
          </p:cNvPr>
          <p:cNvSpPr txBox="1"/>
          <p:nvPr/>
        </p:nvSpPr>
        <p:spPr>
          <a:xfrm>
            <a:off x="152400" y="4481565"/>
            <a:ext cx="8414658" cy="1200329"/>
          </a:xfrm>
          <a:prstGeom prst="rect">
            <a:avLst/>
          </a:prstGeom>
          <a:noFill/>
        </p:spPr>
        <p:txBody>
          <a:bodyPr wrap="square" rtlCol="0">
            <a:spAutoFit/>
          </a:bodyPr>
          <a:lstStyle/>
          <a:p>
            <a:r>
              <a:rPr lang="en-US" dirty="0"/>
              <a:t>Output from model:</a:t>
            </a:r>
          </a:p>
          <a:p>
            <a:r>
              <a:rPr lang="en-US" dirty="0"/>
              <a:t>	- Displacement of spring and tire due to a specified dynamic lateral load, longitudinal load, and aero downforce.  Takes into account anti-effects, suspension components i.e. the torque converter between the shocks and tires.</a:t>
            </a:r>
          </a:p>
        </p:txBody>
      </p:sp>
      <p:sp>
        <p:nvSpPr>
          <p:cNvPr id="9" name="TextBox 8">
            <a:extLst>
              <a:ext uri="{FF2B5EF4-FFF2-40B4-BE49-F238E27FC236}">
                <a16:creationId xmlns:a16="http://schemas.microsoft.com/office/drawing/2014/main" id="{0DA7DE2A-C84E-994F-AED5-BAAE0095FE9D}"/>
              </a:ext>
            </a:extLst>
          </p:cNvPr>
          <p:cNvSpPr txBox="1"/>
          <p:nvPr/>
        </p:nvSpPr>
        <p:spPr>
          <a:xfrm>
            <a:off x="1012371" y="5681894"/>
            <a:ext cx="4376057" cy="646331"/>
          </a:xfrm>
          <a:prstGeom prst="rect">
            <a:avLst/>
          </a:prstGeom>
          <a:noFill/>
        </p:spPr>
        <p:txBody>
          <a:bodyPr wrap="square" rtlCol="0">
            <a:spAutoFit/>
          </a:bodyPr>
          <a:lstStyle/>
          <a:p>
            <a:r>
              <a:rPr lang="en-US" dirty="0"/>
              <a:t>- Tested with actual data obtained from potentiometers mounted on vehicle</a:t>
            </a:r>
          </a:p>
        </p:txBody>
      </p:sp>
    </p:spTree>
    <p:extLst>
      <p:ext uri="{BB962C8B-B14F-4D97-AF65-F5344CB8AC3E}">
        <p14:creationId xmlns:p14="http://schemas.microsoft.com/office/powerpoint/2010/main" val="1850442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TotalTime>
  <Words>788</Words>
  <Application>Microsoft Office PowerPoint</Application>
  <PresentationFormat>Widescreen</PresentationFormat>
  <Paragraphs>82</Paragraphs>
  <Slides>13</Slides>
  <Notes>0</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Celestial</vt:lpstr>
      <vt:lpstr>Chassis 2021-2022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Alyssa Hermesch</dc:creator>
  <cp:lastModifiedBy>Mason Pesson</cp:lastModifiedBy>
  <cp:revision>25</cp:revision>
  <dcterms:created xsi:type="dcterms:W3CDTF">2017-08-18T19:53:02Z</dcterms:created>
  <dcterms:modified xsi:type="dcterms:W3CDTF">2022-02-26T01:08:43Z</dcterms:modified>
</cp:coreProperties>
</file>